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59" r:id="rId5"/>
    <p:sldId id="260" r:id="rId6"/>
    <p:sldId id="262" r:id="rId7"/>
    <p:sldId id="263" r:id="rId8"/>
    <p:sldId id="264" r:id="rId9"/>
    <p:sldId id="265" r:id="rId10"/>
    <p:sldId id="266"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3D0C30BA-8AA1-4E05-9395-35B6EA7C4899}">
          <p14:sldIdLst>
            <p14:sldId id="256"/>
            <p14:sldId id="257"/>
            <p14:sldId id="258"/>
            <p14:sldId id="259"/>
            <p14:sldId id="260"/>
            <p14:sldId id="262"/>
            <p14:sldId id="263"/>
            <p14:sldId id="264"/>
            <p14:sldId id="265"/>
            <p14:sldId id="26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11AB69E-5518-4028-8405-6516E9DF4783}" type="datetimeFigureOut">
              <a:rPr lang="en-GB" smtClean="0"/>
              <a:t>28/01/2021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0475F0-06D0-490E-8698-A0B277AD4F66}" type="slidenum">
              <a:rPr lang="en-GB" smtClean="0"/>
              <a:t>‹#›</a:t>
            </a:fld>
            <a:endParaRPr lang="en-GB"/>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50349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611AB69E-5518-4028-8405-6516E9DF4783}" type="datetimeFigureOut">
              <a:rPr lang="en-GB" smtClean="0"/>
              <a:t>28/01/2021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20475F0-06D0-490E-8698-A0B277AD4F66}" type="slidenum">
              <a:rPr lang="en-GB" smtClean="0"/>
              <a:t>‹#›</a:t>
            </a:fld>
            <a:endParaRPr lang="en-GB"/>
          </a:p>
        </p:txBody>
      </p:sp>
    </p:spTree>
    <p:extLst>
      <p:ext uri="{BB962C8B-B14F-4D97-AF65-F5344CB8AC3E}">
        <p14:creationId xmlns:p14="http://schemas.microsoft.com/office/powerpoint/2010/main" val="701355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11AB69E-5518-4028-8405-6516E9DF4783}" type="datetimeFigureOut">
              <a:rPr lang="en-GB" smtClean="0"/>
              <a:t>28/01/2021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0475F0-06D0-490E-8698-A0B277AD4F66}" type="slidenum">
              <a:rPr lang="en-GB" smtClean="0"/>
              <a:t>‹#›</a:t>
            </a:fld>
            <a:endParaRPr lang="en-GB"/>
          </a:p>
        </p:txBody>
      </p:sp>
    </p:spTree>
    <p:extLst>
      <p:ext uri="{BB962C8B-B14F-4D97-AF65-F5344CB8AC3E}">
        <p14:creationId xmlns:p14="http://schemas.microsoft.com/office/powerpoint/2010/main" val="21968998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11AB69E-5518-4028-8405-6516E9DF4783}" type="datetimeFigureOut">
              <a:rPr lang="en-GB" smtClean="0"/>
              <a:t>28/01/2021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0475F0-06D0-490E-8698-A0B277AD4F66}" type="slidenum">
              <a:rPr lang="en-GB" smtClean="0"/>
              <a:t>‹#›</a:t>
            </a:fld>
            <a:endParaRPr lang="en-GB"/>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2411164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11AB69E-5518-4028-8405-6516E9DF4783}" type="datetimeFigureOut">
              <a:rPr lang="en-GB" smtClean="0"/>
              <a:t>28/01/2021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0475F0-06D0-490E-8698-A0B277AD4F66}" type="slidenum">
              <a:rPr lang="en-GB" smtClean="0"/>
              <a:t>‹#›</a:t>
            </a:fld>
            <a:endParaRPr lang="en-GB"/>
          </a:p>
        </p:txBody>
      </p:sp>
    </p:spTree>
    <p:extLst>
      <p:ext uri="{BB962C8B-B14F-4D97-AF65-F5344CB8AC3E}">
        <p14:creationId xmlns:p14="http://schemas.microsoft.com/office/powerpoint/2010/main" val="5185170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11AB69E-5518-4028-8405-6516E9DF4783}" type="datetimeFigureOut">
              <a:rPr lang="en-GB" smtClean="0"/>
              <a:t>28/01/2021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0475F0-06D0-490E-8698-A0B277AD4F66}" type="slidenum">
              <a:rPr lang="en-GB" smtClean="0"/>
              <a:t>‹#›</a:t>
            </a:fld>
            <a:endParaRPr lang="en-GB"/>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9211038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11AB69E-5518-4028-8405-6516E9DF4783}" type="datetimeFigureOut">
              <a:rPr lang="en-GB" smtClean="0"/>
              <a:t>28/01/2021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0475F0-06D0-490E-8698-A0B277AD4F66}" type="slidenum">
              <a:rPr lang="en-GB" smtClean="0"/>
              <a:t>‹#›</a:t>
            </a:fld>
            <a:endParaRPr lang="en-GB"/>
          </a:p>
        </p:txBody>
      </p:sp>
    </p:spTree>
    <p:extLst>
      <p:ext uri="{BB962C8B-B14F-4D97-AF65-F5344CB8AC3E}">
        <p14:creationId xmlns:p14="http://schemas.microsoft.com/office/powerpoint/2010/main" val="6955234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1AB69E-5518-4028-8405-6516E9DF4783}" type="datetimeFigureOut">
              <a:rPr lang="en-GB" smtClean="0"/>
              <a:t>28/01/2021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0475F0-06D0-490E-8698-A0B277AD4F66}" type="slidenum">
              <a:rPr lang="en-GB" smtClean="0"/>
              <a:t>‹#›</a:t>
            </a:fld>
            <a:endParaRPr lang="en-GB"/>
          </a:p>
        </p:txBody>
      </p:sp>
    </p:spTree>
    <p:extLst>
      <p:ext uri="{BB962C8B-B14F-4D97-AF65-F5344CB8AC3E}">
        <p14:creationId xmlns:p14="http://schemas.microsoft.com/office/powerpoint/2010/main" val="24058407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1AB69E-5518-4028-8405-6516E9DF4783}" type="datetimeFigureOut">
              <a:rPr lang="en-GB" smtClean="0"/>
              <a:t>28/01/2021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0475F0-06D0-490E-8698-A0B277AD4F66}" type="slidenum">
              <a:rPr lang="en-GB" smtClean="0"/>
              <a:t>‹#›</a:t>
            </a:fld>
            <a:endParaRPr lang="en-GB"/>
          </a:p>
        </p:txBody>
      </p:sp>
    </p:spTree>
    <p:extLst>
      <p:ext uri="{BB962C8B-B14F-4D97-AF65-F5344CB8AC3E}">
        <p14:creationId xmlns:p14="http://schemas.microsoft.com/office/powerpoint/2010/main" val="900006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1AB69E-5518-4028-8405-6516E9DF4783}" type="datetimeFigureOut">
              <a:rPr lang="en-GB" smtClean="0"/>
              <a:t>28/01/2021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0475F0-06D0-490E-8698-A0B277AD4F66}" type="slidenum">
              <a:rPr lang="en-GB" smtClean="0"/>
              <a:t>‹#›</a:t>
            </a:fld>
            <a:endParaRPr lang="en-GB"/>
          </a:p>
        </p:txBody>
      </p:sp>
    </p:spTree>
    <p:extLst>
      <p:ext uri="{BB962C8B-B14F-4D97-AF65-F5344CB8AC3E}">
        <p14:creationId xmlns:p14="http://schemas.microsoft.com/office/powerpoint/2010/main" val="206792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11AB69E-5518-4028-8405-6516E9DF4783}" type="datetimeFigureOut">
              <a:rPr lang="en-GB" smtClean="0"/>
              <a:t>28/01/2021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0475F0-06D0-490E-8698-A0B277AD4F66}" type="slidenum">
              <a:rPr lang="en-GB" smtClean="0"/>
              <a:t>‹#›</a:t>
            </a:fld>
            <a:endParaRPr lang="en-GB"/>
          </a:p>
        </p:txBody>
      </p:sp>
    </p:spTree>
    <p:extLst>
      <p:ext uri="{BB962C8B-B14F-4D97-AF65-F5344CB8AC3E}">
        <p14:creationId xmlns:p14="http://schemas.microsoft.com/office/powerpoint/2010/main" val="3495779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11AB69E-5518-4028-8405-6516E9DF4783}" type="datetimeFigureOut">
              <a:rPr lang="en-GB" smtClean="0"/>
              <a:t>28/01/2021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20475F0-06D0-490E-8698-A0B277AD4F66}" type="slidenum">
              <a:rPr lang="en-GB" smtClean="0"/>
              <a:t>‹#›</a:t>
            </a:fld>
            <a:endParaRPr lang="en-GB"/>
          </a:p>
        </p:txBody>
      </p:sp>
    </p:spTree>
    <p:extLst>
      <p:ext uri="{BB962C8B-B14F-4D97-AF65-F5344CB8AC3E}">
        <p14:creationId xmlns:p14="http://schemas.microsoft.com/office/powerpoint/2010/main" val="1498311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11AB69E-5518-4028-8405-6516E9DF4783}" type="datetimeFigureOut">
              <a:rPr lang="en-GB" smtClean="0"/>
              <a:t>28/01/2021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20475F0-06D0-490E-8698-A0B277AD4F66}" type="slidenum">
              <a:rPr lang="en-GB" smtClean="0"/>
              <a:t>‹#›</a:t>
            </a:fld>
            <a:endParaRPr lang="en-GB"/>
          </a:p>
        </p:txBody>
      </p:sp>
    </p:spTree>
    <p:extLst>
      <p:ext uri="{BB962C8B-B14F-4D97-AF65-F5344CB8AC3E}">
        <p14:creationId xmlns:p14="http://schemas.microsoft.com/office/powerpoint/2010/main" val="3627867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11AB69E-5518-4028-8405-6516E9DF4783}" type="datetimeFigureOut">
              <a:rPr lang="en-GB" smtClean="0"/>
              <a:t>28/01/2021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20475F0-06D0-490E-8698-A0B277AD4F66}" type="slidenum">
              <a:rPr lang="en-GB" smtClean="0"/>
              <a:t>‹#›</a:t>
            </a:fld>
            <a:endParaRPr lang="en-GB"/>
          </a:p>
        </p:txBody>
      </p:sp>
    </p:spTree>
    <p:extLst>
      <p:ext uri="{BB962C8B-B14F-4D97-AF65-F5344CB8AC3E}">
        <p14:creationId xmlns:p14="http://schemas.microsoft.com/office/powerpoint/2010/main" val="3563377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1AB69E-5518-4028-8405-6516E9DF4783}" type="datetimeFigureOut">
              <a:rPr lang="en-GB" smtClean="0"/>
              <a:t>28/01/2021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20475F0-06D0-490E-8698-A0B277AD4F66}" type="slidenum">
              <a:rPr lang="en-GB" smtClean="0"/>
              <a:t>‹#›</a:t>
            </a:fld>
            <a:endParaRPr lang="en-GB"/>
          </a:p>
        </p:txBody>
      </p:sp>
    </p:spTree>
    <p:extLst>
      <p:ext uri="{BB962C8B-B14F-4D97-AF65-F5344CB8AC3E}">
        <p14:creationId xmlns:p14="http://schemas.microsoft.com/office/powerpoint/2010/main" val="2238377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11AB69E-5518-4028-8405-6516E9DF4783}" type="datetimeFigureOut">
              <a:rPr lang="en-GB" smtClean="0"/>
              <a:t>28/01/2021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20475F0-06D0-490E-8698-A0B277AD4F66}" type="slidenum">
              <a:rPr lang="en-GB" smtClean="0"/>
              <a:t>‹#›</a:t>
            </a:fld>
            <a:endParaRPr lang="en-GB"/>
          </a:p>
        </p:txBody>
      </p:sp>
    </p:spTree>
    <p:extLst>
      <p:ext uri="{BB962C8B-B14F-4D97-AF65-F5344CB8AC3E}">
        <p14:creationId xmlns:p14="http://schemas.microsoft.com/office/powerpoint/2010/main" val="3816641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11AB69E-5518-4028-8405-6516E9DF4783}" type="datetimeFigureOut">
              <a:rPr lang="en-GB" smtClean="0"/>
              <a:t>28/01/2021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20475F0-06D0-490E-8698-A0B277AD4F66}" type="slidenum">
              <a:rPr lang="en-GB" smtClean="0"/>
              <a:t>‹#›</a:t>
            </a:fld>
            <a:endParaRPr lang="en-GB"/>
          </a:p>
        </p:txBody>
      </p:sp>
    </p:spTree>
    <p:extLst>
      <p:ext uri="{BB962C8B-B14F-4D97-AF65-F5344CB8AC3E}">
        <p14:creationId xmlns:p14="http://schemas.microsoft.com/office/powerpoint/2010/main" val="1510375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611AB69E-5518-4028-8405-6516E9DF4783}" type="datetimeFigureOut">
              <a:rPr lang="en-GB" smtClean="0"/>
              <a:t>28/01/2021</a:t>
            </a:fld>
            <a:endParaRPr lang="en-GB"/>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GB"/>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E20475F0-06D0-490E-8698-A0B277AD4F66}" type="slidenum">
              <a:rPr lang="en-GB" smtClean="0"/>
              <a:t>‹#›</a:t>
            </a:fld>
            <a:endParaRPr lang="en-GB"/>
          </a:p>
        </p:txBody>
      </p:sp>
    </p:spTree>
    <p:extLst>
      <p:ext uri="{BB962C8B-B14F-4D97-AF65-F5344CB8AC3E}">
        <p14:creationId xmlns:p14="http://schemas.microsoft.com/office/powerpoint/2010/main" val="1837708674"/>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mathematica.stackexchange.com/questions/121481/how-can-i-generate-an-interrupted-projection-of-a-world-map"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mailto:james@primary-sports.co.uk" TargetMode="External"/><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ideo" Target="https://www.youtube.com/embed/4ZpkRAcgws4?feature=oembed" TargetMode="Externa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hyperlink" Target="https://en.wikipedia.org/wiki/Indian_people" TargetMode="External"/><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creativecommons.org/licenses/by-sa/3.0/"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pexels.com/photo/ball-basketball-basketball-court-basketball-hoop-1752757/" TargetMode="External"/><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hyperlink" Target="https://simple.wiktionary.org/wiki/dribble" TargetMode="External"/><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en.wikipedia.org/wiki/United_States_at_the_Olympics" TargetMode="Externa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s://en.wikipedia.org/wiki/Russia" TargetMode="Externa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B72EE57-53C0-4239-8231-A8563E9BD4A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271179"/>
            <a:ext cx="12192000" cy="6096000"/>
          </a:xfrm>
          <a:prstGeom prst="rect">
            <a:avLst/>
          </a:prstGeom>
        </p:spPr>
      </p:pic>
      <p:sp>
        <p:nvSpPr>
          <p:cNvPr id="7" name="Rectangle 6">
            <a:extLst>
              <a:ext uri="{FF2B5EF4-FFF2-40B4-BE49-F238E27FC236}">
                <a16:creationId xmlns:a16="http://schemas.microsoft.com/office/drawing/2014/main" id="{4DB602B8-ECD9-4C3C-9956-426C46B448F1}"/>
              </a:ext>
            </a:extLst>
          </p:cNvPr>
          <p:cNvSpPr/>
          <p:nvPr/>
        </p:nvSpPr>
        <p:spPr>
          <a:xfrm>
            <a:off x="1400557" y="621699"/>
            <a:ext cx="8182305" cy="923330"/>
          </a:xfrm>
          <a:prstGeom prst="rect">
            <a:avLst/>
          </a:prstGeom>
          <a:noFill/>
        </p:spPr>
        <p:txBody>
          <a:bodyPr wrap="none" lIns="91440" tIns="45720" rIns="91440" bIns="45720">
            <a:spAutoFit/>
          </a:bodyPr>
          <a:lstStyle/>
          <a:p>
            <a:pPr algn="ctr"/>
            <a:r>
              <a:rPr lang="en-US"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Countries and their cultures</a:t>
            </a:r>
            <a:endPar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10" name="Subtitle 2">
            <a:extLst>
              <a:ext uri="{FF2B5EF4-FFF2-40B4-BE49-F238E27FC236}">
                <a16:creationId xmlns:a16="http://schemas.microsoft.com/office/drawing/2014/main" id="{1382C13C-6CCD-48D7-A39A-F986EAFF4E2D}"/>
              </a:ext>
            </a:extLst>
          </p:cNvPr>
          <p:cNvSpPr>
            <a:spLocks noGrp="1"/>
          </p:cNvSpPr>
          <p:nvPr>
            <p:ph type="subTitle" idx="1"/>
          </p:nvPr>
        </p:nvSpPr>
        <p:spPr>
          <a:xfrm>
            <a:off x="1207273" y="4809027"/>
            <a:ext cx="9777454" cy="1140916"/>
          </a:xfrm>
        </p:spPr>
        <p:txBody>
          <a:bodyPr>
            <a:normAutofit fontScale="92500" lnSpcReduction="10000"/>
          </a:bodyPr>
          <a:lstStyle/>
          <a:p>
            <a:r>
              <a:rPr lang="en-GB"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This week’s topic is Countries and their cultures. We are going to learn about different countries, the continents they lie in and their cultures including their national sports.</a:t>
            </a:r>
            <a:endParaRPr lang="en-GB" sz="2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GB" dirty="0"/>
          </a:p>
        </p:txBody>
      </p:sp>
      <p:pic>
        <p:nvPicPr>
          <p:cNvPr id="6" name="Picture 2" descr="Primary Sports &amp; Education">
            <a:extLst>
              <a:ext uri="{FF2B5EF4-FFF2-40B4-BE49-F238E27FC236}">
                <a16:creationId xmlns:a16="http://schemas.microsoft.com/office/drawing/2014/main" id="{0CB9B2BA-297E-4DB1-8706-47811E5A4A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93837" y="271179"/>
            <a:ext cx="2098163" cy="1091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8018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29F3E18-5155-4E34-8F56-9F4A01F17F8A}"/>
              </a:ext>
            </a:extLst>
          </p:cNvPr>
          <p:cNvSpPr txBox="1"/>
          <p:nvPr/>
        </p:nvSpPr>
        <p:spPr>
          <a:xfrm>
            <a:off x="2443038" y="317539"/>
            <a:ext cx="7543799" cy="830997"/>
          </a:xfrm>
          <a:prstGeom prst="rect">
            <a:avLst/>
          </a:prstGeom>
          <a:noFill/>
        </p:spPr>
        <p:txBody>
          <a:bodyPr wrap="square">
            <a:spAutoFit/>
          </a:bodyPr>
          <a:lstStyle/>
          <a:p>
            <a:pPr algn="ctr"/>
            <a:r>
              <a:rPr lang="en-US" sz="4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Countries Competition.</a:t>
            </a:r>
            <a:endParaRPr lang="en-US" sz="4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7" name="TextBox 6">
            <a:extLst>
              <a:ext uri="{FF2B5EF4-FFF2-40B4-BE49-F238E27FC236}">
                <a16:creationId xmlns:a16="http://schemas.microsoft.com/office/drawing/2014/main" id="{296E2081-22DE-4B72-82C2-9134028BE702}"/>
              </a:ext>
            </a:extLst>
          </p:cNvPr>
          <p:cNvSpPr txBox="1"/>
          <p:nvPr/>
        </p:nvSpPr>
        <p:spPr>
          <a:xfrm>
            <a:off x="1045283" y="1148536"/>
            <a:ext cx="4851670" cy="2246769"/>
          </a:xfrm>
          <a:prstGeom prst="rect">
            <a:avLst/>
          </a:prstGeom>
          <a:solidFill>
            <a:schemeClr val="bg2">
              <a:lumMod val="75000"/>
            </a:schemeClr>
          </a:solidFill>
        </p:spPr>
        <p:txBody>
          <a:bodyPr wrap="square" rtlCol="0">
            <a:spAutoFit/>
          </a:bodyPr>
          <a:lstStyle/>
          <a:p>
            <a:r>
              <a:rPr lang="en-US" sz="1400" dirty="0">
                <a:latin typeface="Comic Sans MS" panose="030F0702030302020204" pitchFamily="66" charset="0"/>
              </a:rPr>
              <a:t>Pick a country of your choice. It can be any country in the world (the more obscure the better). Create your own poster displaying as much information as possible about that country on there (including pictures and drawings). Below are some things to think about when designing it. It would be great if you add in more information!!</a:t>
            </a:r>
          </a:p>
          <a:p>
            <a:endParaRPr lang="en-US" sz="1400" dirty="0"/>
          </a:p>
          <a:p>
            <a:endParaRPr lang="en-US" sz="1400" dirty="0"/>
          </a:p>
          <a:p>
            <a:pPr marL="285750" indent="-285750">
              <a:buFontTx/>
              <a:buChar char="-"/>
            </a:pPr>
            <a:endParaRPr lang="en-US" sz="1400" dirty="0"/>
          </a:p>
        </p:txBody>
      </p:sp>
      <p:sp>
        <p:nvSpPr>
          <p:cNvPr id="8" name="Sequential Access Storage 15">
            <a:extLst>
              <a:ext uri="{FF2B5EF4-FFF2-40B4-BE49-F238E27FC236}">
                <a16:creationId xmlns:a16="http://schemas.microsoft.com/office/drawing/2014/main" id="{FA2A2120-2204-4291-B030-BD08D284604D}"/>
              </a:ext>
            </a:extLst>
          </p:cNvPr>
          <p:cNvSpPr/>
          <p:nvPr/>
        </p:nvSpPr>
        <p:spPr>
          <a:xfrm>
            <a:off x="6342763" y="1237888"/>
            <a:ext cx="1627632" cy="1370082"/>
          </a:xfrm>
          <a:prstGeom prst="flowChartMagneticTap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Tx/>
              <a:buChar char="-"/>
            </a:pPr>
            <a:r>
              <a:rPr lang="en-US" sz="1200" dirty="0"/>
              <a:t>What is the capital city of that country?</a:t>
            </a:r>
          </a:p>
        </p:txBody>
      </p:sp>
      <p:sp>
        <p:nvSpPr>
          <p:cNvPr id="9" name="Sequential Access Storage 15">
            <a:extLst>
              <a:ext uri="{FF2B5EF4-FFF2-40B4-BE49-F238E27FC236}">
                <a16:creationId xmlns:a16="http://schemas.microsoft.com/office/drawing/2014/main" id="{EB61F353-4B40-478B-A483-30CD0CB34715}"/>
              </a:ext>
            </a:extLst>
          </p:cNvPr>
          <p:cNvSpPr/>
          <p:nvPr/>
        </p:nvSpPr>
        <p:spPr>
          <a:xfrm>
            <a:off x="3862744" y="2743959"/>
            <a:ext cx="1627632" cy="1370082"/>
          </a:xfrm>
          <a:prstGeom prst="flowChartMagnetic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Tx/>
              <a:buChar char="-"/>
            </a:pPr>
            <a:r>
              <a:rPr lang="en-US" sz="1200" dirty="0"/>
              <a:t>What is that country’s National Flag?</a:t>
            </a:r>
          </a:p>
        </p:txBody>
      </p:sp>
      <p:sp>
        <p:nvSpPr>
          <p:cNvPr id="10" name="Sequential Access Storage 15">
            <a:extLst>
              <a:ext uri="{FF2B5EF4-FFF2-40B4-BE49-F238E27FC236}">
                <a16:creationId xmlns:a16="http://schemas.microsoft.com/office/drawing/2014/main" id="{AA0082A5-D27D-48A0-AAE3-64361C6D7D51}"/>
              </a:ext>
            </a:extLst>
          </p:cNvPr>
          <p:cNvSpPr/>
          <p:nvPr/>
        </p:nvSpPr>
        <p:spPr>
          <a:xfrm>
            <a:off x="6240864" y="2879949"/>
            <a:ext cx="1874395" cy="1370082"/>
          </a:xfrm>
          <a:prstGeom prst="flowChartMagneticTap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Tx/>
              <a:buChar char="-"/>
            </a:pPr>
            <a:r>
              <a:rPr lang="en-US" sz="1200" dirty="0"/>
              <a:t>Are there any famous landmarks in that country?</a:t>
            </a:r>
          </a:p>
        </p:txBody>
      </p:sp>
      <p:sp>
        <p:nvSpPr>
          <p:cNvPr id="11" name="Sequential Access Storage 15">
            <a:extLst>
              <a:ext uri="{FF2B5EF4-FFF2-40B4-BE49-F238E27FC236}">
                <a16:creationId xmlns:a16="http://schemas.microsoft.com/office/drawing/2014/main" id="{1F0A415F-75D5-45F4-B9EB-C573BAB9A0D2}"/>
              </a:ext>
            </a:extLst>
          </p:cNvPr>
          <p:cNvSpPr/>
          <p:nvPr/>
        </p:nvSpPr>
        <p:spPr>
          <a:xfrm>
            <a:off x="4107768" y="4633722"/>
            <a:ext cx="1988231" cy="1370082"/>
          </a:xfrm>
          <a:prstGeom prst="flowChartMagneticTap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Tx/>
              <a:buChar char="-"/>
            </a:pPr>
            <a:r>
              <a:rPr lang="en-US" sz="1200" dirty="0"/>
              <a:t>Does that country have a President or a Monarch?</a:t>
            </a:r>
          </a:p>
        </p:txBody>
      </p:sp>
      <p:sp>
        <p:nvSpPr>
          <p:cNvPr id="12" name="Sequential Access Storage 15">
            <a:extLst>
              <a:ext uri="{FF2B5EF4-FFF2-40B4-BE49-F238E27FC236}">
                <a16:creationId xmlns:a16="http://schemas.microsoft.com/office/drawing/2014/main" id="{C50E2D6A-D92F-4699-B6FF-5AB50937378C}"/>
              </a:ext>
            </a:extLst>
          </p:cNvPr>
          <p:cNvSpPr/>
          <p:nvPr/>
        </p:nvSpPr>
        <p:spPr>
          <a:xfrm>
            <a:off x="1087955" y="4633722"/>
            <a:ext cx="1955879" cy="1370082"/>
          </a:xfrm>
          <a:prstGeom prst="flowChartMagneticTap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Tx/>
              <a:buChar char="-"/>
            </a:pPr>
            <a:r>
              <a:rPr lang="en-US" sz="1200" dirty="0"/>
              <a:t>Can you name any animals that are native to that country?</a:t>
            </a:r>
          </a:p>
        </p:txBody>
      </p:sp>
      <p:sp>
        <p:nvSpPr>
          <p:cNvPr id="13" name="Sequential Access Storage 15">
            <a:extLst>
              <a:ext uri="{FF2B5EF4-FFF2-40B4-BE49-F238E27FC236}">
                <a16:creationId xmlns:a16="http://schemas.microsoft.com/office/drawing/2014/main" id="{414382EE-DC77-4330-82A4-0DD10855FC94}"/>
              </a:ext>
            </a:extLst>
          </p:cNvPr>
          <p:cNvSpPr/>
          <p:nvPr/>
        </p:nvSpPr>
        <p:spPr>
          <a:xfrm>
            <a:off x="1038814" y="2777655"/>
            <a:ext cx="1627632" cy="1370082"/>
          </a:xfrm>
          <a:prstGeom prst="flowChartMagneticTap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Tx/>
              <a:buChar char="-"/>
            </a:pPr>
            <a:r>
              <a:rPr lang="en-US" sz="1200" dirty="0"/>
              <a:t>What is that country’s National Sport?</a:t>
            </a:r>
          </a:p>
        </p:txBody>
      </p:sp>
      <p:pic>
        <p:nvPicPr>
          <p:cNvPr id="3074" name="Picture 2" descr="National Flags Of European Countries With Captions Stock Illustration -  Download Image Now - iStock">
            <a:extLst>
              <a:ext uri="{FF2B5EF4-FFF2-40B4-BE49-F238E27FC236}">
                <a16:creationId xmlns:a16="http://schemas.microsoft.com/office/drawing/2014/main" id="{93BDC9C7-C09D-47CB-A222-8B52FAB025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20883" y="1297584"/>
            <a:ext cx="2924175" cy="185526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6FD29E48-E575-445E-AA7E-5E606555DE7B}"/>
              </a:ext>
            </a:extLst>
          </p:cNvPr>
          <p:cNvSpPr txBox="1"/>
          <p:nvPr/>
        </p:nvSpPr>
        <p:spPr>
          <a:xfrm>
            <a:off x="7044856" y="4524292"/>
            <a:ext cx="4810539" cy="1754326"/>
          </a:xfrm>
          <a:prstGeom prst="rect">
            <a:avLst/>
          </a:prstGeom>
          <a:solidFill>
            <a:srgbClr val="FFFF00"/>
          </a:solidFill>
        </p:spPr>
        <p:txBody>
          <a:bodyPr wrap="square" rtlCol="0">
            <a:spAutoFit/>
          </a:bodyPr>
          <a:lstStyle/>
          <a:p>
            <a:pPr algn="ctr"/>
            <a:r>
              <a:rPr lang="en-GB" dirty="0">
                <a:solidFill>
                  <a:schemeClr val="accent4">
                    <a:lumMod val="50000"/>
                  </a:schemeClr>
                </a:solidFill>
              </a:rPr>
              <a:t>Email your posters to:</a:t>
            </a:r>
          </a:p>
          <a:p>
            <a:pPr algn="ctr"/>
            <a:endParaRPr lang="en-GB" dirty="0"/>
          </a:p>
          <a:p>
            <a:pPr algn="ctr"/>
            <a:r>
              <a:rPr lang="en-GB" dirty="0">
                <a:hlinkClick r:id="rId3"/>
              </a:rPr>
              <a:t>james@primary-sports.co.uk</a:t>
            </a:r>
            <a:endParaRPr lang="en-GB" dirty="0"/>
          </a:p>
          <a:p>
            <a:pPr algn="ctr"/>
            <a:endParaRPr lang="en-GB" dirty="0"/>
          </a:p>
          <a:p>
            <a:pPr algn="ctr"/>
            <a:r>
              <a:rPr lang="en-GB" dirty="0">
                <a:solidFill>
                  <a:schemeClr val="accent4">
                    <a:lumMod val="50000"/>
                  </a:schemeClr>
                </a:solidFill>
              </a:rPr>
              <a:t>There are prizes up for grabs for the best Y3/4 poster and the best Y5/6 poster. </a:t>
            </a:r>
          </a:p>
        </p:txBody>
      </p:sp>
      <p:sp>
        <p:nvSpPr>
          <p:cNvPr id="16" name="Sequential Access Storage 15">
            <a:extLst>
              <a:ext uri="{FF2B5EF4-FFF2-40B4-BE49-F238E27FC236}">
                <a16:creationId xmlns:a16="http://schemas.microsoft.com/office/drawing/2014/main" id="{1385ED8C-30C1-4493-AD66-25548B876430}"/>
              </a:ext>
            </a:extLst>
          </p:cNvPr>
          <p:cNvSpPr/>
          <p:nvPr/>
        </p:nvSpPr>
        <p:spPr>
          <a:xfrm>
            <a:off x="8822782" y="3179861"/>
            <a:ext cx="1903528" cy="1156816"/>
          </a:xfrm>
          <a:prstGeom prst="flowChartMagneticTap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Tx/>
              <a:buChar char="-"/>
            </a:pPr>
            <a:r>
              <a:rPr lang="en-US" sz="1200" dirty="0"/>
              <a:t>On which continent is that country located?</a:t>
            </a:r>
          </a:p>
        </p:txBody>
      </p:sp>
      <p:pic>
        <p:nvPicPr>
          <p:cNvPr id="17" name="Picture 2" descr="Primary Sports &amp; Education">
            <a:extLst>
              <a:ext uri="{FF2B5EF4-FFF2-40B4-BE49-F238E27FC236}">
                <a16:creationId xmlns:a16="http://schemas.microsoft.com/office/drawing/2014/main" id="{E82EE2EF-9A5A-480F-A9BC-96BEB4F236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17846" y="105710"/>
            <a:ext cx="2098163" cy="1091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4744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6">
            <a:extLst>
              <a:ext uri="{FF2B5EF4-FFF2-40B4-BE49-F238E27FC236}">
                <a16:creationId xmlns:a16="http://schemas.microsoft.com/office/drawing/2014/main" id="{6F1C5E7F-312B-483E-823D-07BBFA9CFCBF}"/>
              </a:ext>
            </a:extLst>
          </p:cNvPr>
          <p:cNvGraphicFramePr>
            <a:graphicFrameLocks noGrp="1"/>
          </p:cNvGraphicFramePr>
          <p:nvPr>
            <p:extLst>
              <p:ext uri="{D42A27DB-BD31-4B8C-83A1-F6EECF244321}">
                <p14:modId xmlns:p14="http://schemas.microsoft.com/office/powerpoint/2010/main" val="1825339395"/>
              </p:ext>
            </p:extLst>
          </p:nvPr>
        </p:nvGraphicFramePr>
        <p:xfrm>
          <a:off x="1304014" y="963695"/>
          <a:ext cx="9279173" cy="5559291"/>
        </p:xfrm>
        <a:graphic>
          <a:graphicData uri="http://schemas.openxmlformats.org/drawingml/2006/table">
            <a:tbl>
              <a:tblPr firstRow="1" bandRow="1">
                <a:tableStyleId>{5C22544A-7EE6-4342-B048-85BDC9FD1C3A}</a:tableStyleId>
              </a:tblPr>
              <a:tblGrid>
                <a:gridCol w="2337653">
                  <a:extLst>
                    <a:ext uri="{9D8B030D-6E8A-4147-A177-3AD203B41FA5}">
                      <a16:colId xmlns:a16="http://schemas.microsoft.com/office/drawing/2014/main" val="1957780941"/>
                    </a:ext>
                  </a:extLst>
                </a:gridCol>
                <a:gridCol w="2313840">
                  <a:extLst>
                    <a:ext uri="{9D8B030D-6E8A-4147-A177-3AD203B41FA5}">
                      <a16:colId xmlns:a16="http://schemas.microsoft.com/office/drawing/2014/main" val="2324207871"/>
                    </a:ext>
                  </a:extLst>
                </a:gridCol>
                <a:gridCol w="2313840">
                  <a:extLst>
                    <a:ext uri="{9D8B030D-6E8A-4147-A177-3AD203B41FA5}">
                      <a16:colId xmlns:a16="http://schemas.microsoft.com/office/drawing/2014/main" val="110040153"/>
                    </a:ext>
                  </a:extLst>
                </a:gridCol>
                <a:gridCol w="2313840">
                  <a:extLst>
                    <a:ext uri="{9D8B030D-6E8A-4147-A177-3AD203B41FA5}">
                      <a16:colId xmlns:a16="http://schemas.microsoft.com/office/drawing/2014/main" val="3141517356"/>
                    </a:ext>
                  </a:extLst>
                </a:gridCol>
              </a:tblGrid>
              <a:tr h="537635">
                <a:tc>
                  <a:txBody>
                    <a:bodyPr/>
                    <a:lstStyle/>
                    <a:p>
                      <a:r>
                        <a:rPr lang="en-GB" dirty="0"/>
                        <a:t>Activity</a:t>
                      </a:r>
                    </a:p>
                  </a:txBody>
                  <a:tcPr/>
                </a:tc>
                <a:tc>
                  <a:txBody>
                    <a:bodyPr/>
                    <a:lstStyle/>
                    <a:p>
                      <a:r>
                        <a:rPr lang="en-GB" dirty="0"/>
                        <a:t>Resources</a:t>
                      </a:r>
                    </a:p>
                  </a:txBody>
                  <a:tcPr/>
                </a:tc>
                <a:tc>
                  <a:txBody>
                    <a:bodyPr/>
                    <a:lstStyle/>
                    <a:p>
                      <a:r>
                        <a:rPr lang="en-GB" dirty="0"/>
                        <a:t>Potential Risks </a:t>
                      </a:r>
                    </a:p>
                  </a:txBody>
                  <a:tcPr/>
                </a:tc>
                <a:tc>
                  <a:txBody>
                    <a:bodyPr/>
                    <a:lstStyle/>
                    <a:p>
                      <a:r>
                        <a:rPr lang="en-GB" dirty="0"/>
                        <a:t>Impact</a:t>
                      </a:r>
                    </a:p>
                  </a:txBody>
                  <a:tcPr/>
                </a:tc>
                <a:extLst>
                  <a:ext uri="{0D108BD9-81ED-4DB2-BD59-A6C34878D82A}">
                    <a16:rowId xmlns:a16="http://schemas.microsoft.com/office/drawing/2014/main" val="2247335415"/>
                  </a:ext>
                </a:extLst>
              </a:tr>
              <a:tr h="25108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latin typeface="Comic Sans MS" panose="030F0702030302020204" pitchFamily="66" charset="0"/>
                        </a:rPr>
                        <a:t>Yoga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dirty="0">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dirty="0">
                        <a:latin typeface="Comic Sans MS" panose="030F0702030302020204" pitchFamily="66" charset="0"/>
                      </a:endParaRPr>
                    </a:p>
                  </a:txBody>
                  <a:tcPr/>
                </a:tc>
                <a:tc>
                  <a:txBody>
                    <a:bodyPr/>
                    <a:lstStyle/>
                    <a:p>
                      <a:pPr>
                        <a:lnSpc>
                          <a:spcPct val="115000"/>
                        </a:lnSpc>
                        <a:spcAft>
                          <a:spcPts val="1000"/>
                        </a:spcAft>
                      </a:pPr>
                      <a:r>
                        <a:rPr lang="en-GB" sz="1800" dirty="0">
                          <a:effectLst/>
                          <a:latin typeface="Comic Sans MS" panose="030F0702030302020204" pitchFamily="66" charset="0"/>
                          <a:ea typeface="Calibri" panose="020F0502020204030204" pitchFamily="34" charset="0"/>
                          <a:cs typeface="Calibri" panose="020F0502020204030204" pitchFamily="34" charset="0"/>
                        </a:rPr>
                        <a:t>Yoga mat.</a:t>
                      </a:r>
                    </a:p>
                    <a:p>
                      <a:pPr>
                        <a:lnSpc>
                          <a:spcPct val="115000"/>
                        </a:lnSpc>
                        <a:spcAft>
                          <a:spcPts val="1000"/>
                        </a:spcAft>
                      </a:pPr>
                      <a:endParaRPr lang="en-GB" sz="1800" dirty="0">
                        <a:effectLst/>
                        <a:latin typeface="Comic Sans MS" panose="030F0702030302020204" pitchFamily="66" charset="0"/>
                        <a:ea typeface="Times New Roman" panose="02020603050405020304" pitchFamily="18" charset="0"/>
                        <a:cs typeface="Calibri" panose="020F0502020204030204" pitchFamily="34" charset="0"/>
                      </a:endParaRPr>
                    </a:p>
                    <a:p>
                      <a:pPr>
                        <a:lnSpc>
                          <a:spcPct val="115000"/>
                        </a:lnSpc>
                        <a:spcAft>
                          <a:spcPts val="1000"/>
                        </a:spcAft>
                      </a:pPr>
                      <a:r>
                        <a:rPr lang="en-GB" sz="1800" dirty="0">
                          <a:effectLst/>
                          <a:latin typeface="Comic Sans MS" panose="030F0702030302020204" pitchFamily="66" charset="0"/>
                          <a:ea typeface="Times New Roman" panose="02020603050405020304" pitchFamily="18" charset="0"/>
                          <a:cs typeface="Calibri" panose="020F0502020204030204" pitchFamily="34" charset="0"/>
                        </a:rPr>
                        <a:t>Access to the video on slide 4. </a:t>
                      </a:r>
                      <a:endParaRPr lang="en-GB" sz="1800" dirty="0">
                        <a:effectLst/>
                        <a:latin typeface="Comic Sans MS" panose="030F0702030302020204" pitchFamily="66" charset="0"/>
                        <a:ea typeface="Times New Roman" panose="02020603050405020304" pitchFamily="18" charset="0"/>
                        <a:cs typeface="Times New Roman" panose="02020603050405020304" pitchFamily="18" charset="0"/>
                      </a:endParaRPr>
                    </a:p>
                    <a:p>
                      <a:pPr>
                        <a:lnSpc>
                          <a:spcPct val="115000"/>
                        </a:lnSpc>
                        <a:spcAft>
                          <a:spcPts val="1000"/>
                        </a:spcAft>
                      </a:pPr>
                      <a:r>
                        <a:rPr lang="en-GB" sz="1800" dirty="0">
                          <a:effectLst/>
                          <a:latin typeface="Comic Sans MS" panose="030F0702030302020204" pitchFamily="66" charset="0"/>
                          <a:ea typeface="Calibri" panose="020F0502020204030204" pitchFamily="34" charset="0"/>
                          <a:cs typeface="Calibri" panose="020F0502020204030204" pitchFamily="34" charset="0"/>
                        </a:rPr>
                        <a:t> </a:t>
                      </a:r>
                      <a:endParaRPr lang="en-GB" sz="1800" dirty="0">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1000"/>
                        </a:spcAft>
                      </a:pPr>
                      <a:r>
                        <a:rPr lang="en-GB" sz="1800" dirty="0">
                          <a:effectLst/>
                          <a:latin typeface="Comic Sans MS" panose="030F0702030302020204" pitchFamily="66" charset="0"/>
                          <a:ea typeface="Calibri" panose="020F0502020204030204" pitchFamily="34" charset="0"/>
                          <a:cs typeface="Times New Roman" panose="02020603050405020304" pitchFamily="18" charset="0"/>
                        </a:rPr>
                        <a:t>Uneven surface. Ensure this is done on a flat surface. </a:t>
                      </a:r>
                      <a:endParaRPr lang="en-GB" sz="1800" dirty="0">
                        <a:effectLst/>
                        <a:latin typeface="Comic Sans MS" panose="030F0702030302020204" pitchFamily="66" charset="0"/>
                        <a:ea typeface="Times New Roman" panose="02020603050405020304" pitchFamily="18" charset="0"/>
                        <a:cs typeface="Times New Roman" panose="02020603050405020304" pitchFamily="18" charset="0"/>
                      </a:endParaRPr>
                    </a:p>
                    <a:p>
                      <a:pPr>
                        <a:lnSpc>
                          <a:spcPct val="115000"/>
                        </a:lnSpc>
                        <a:spcAft>
                          <a:spcPts val="1000"/>
                        </a:spcAft>
                      </a:pPr>
                      <a:r>
                        <a:rPr lang="en-GB" sz="1800" dirty="0">
                          <a:effectLst/>
                          <a:latin typeface="Comic Sans MS" panose="030F0702030302020204" pitchFamily="66" charset="0"/>
                          <a:ea typeface="Calibri" panose="020F0502020204030204" pitchFamily="34" charset="0"/>
                          <a:cs typeface="Calibri" panose="020F0502020204030204" pitchFamily="34" charset="0"/>
                        </a:rPr>
                        <a:t> Do the activity barefoot for safety reasons.</a:t>
                      </a:r>
                      <a:endParaRPr lang="en-GB" sz="1800" dirty="0">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1000"/>
                        </a:spcAft>
                      </a:pPr>
                      <a:r>
                        <a:rPr lang="en-GB" sz="1800" dirty="0">
                          <a:effectLst/>
                          <a:latin typeface="Comic Sans MS" panose="030F0702030302020204" pitchFamily="66" charset="0"/>
                          <a:ea typeface="Calibri" panose="020F0502020204030204" pitchFamily="34" charset="0"/>
                          <a:cs typeface="Times New Roman" panose="02020603050405020304" pitchFamily="18" charset="0"/>
                        </a:rPr>
                        <a:t>Children to learn stress-relieving and relaxation method </a:t>
                      </a:r>
                      <a:endParaRPr lang="en-GB" sz="1800" dirty="0">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43823718"/>
                  </a:ext>
                </a:extLst>
              </a:tr>
              <a:tr h="2510828">
                <a:tc>
                  <a:txBody>
                    <a:bodyPr/>
                    <a:lstStyle/>
                    <a:p>
                      <a:r>
                        <a:rPr lang="en-GB" b="1" dirty="0">
                          <a:latin typeface="Comic Sans MS" panose="030F0702030302020204" pitchFamily="66" charset="0"/>
                        </a:rPr>
                        <a:t>Basketball Dribbling</a:t>
                      </a:r>
                    </a:p>
                  </a:txBody>
                  <a:tcPr/>
                </a:tc>
                <a:tc>
                  <a:txBody>
                    <a:bodyPr/>
                    <a:lstStyle/>
                    <a:p>
                      <a:pPr>
                        <a:lnSpc>
                          <a:spcPct val="115000"/>
                        </a:lnSpc>
                        <a:spcAft>
                          <a:spcPts val="1000"/>
                        </a:spcAft>
                      </a:pPr>
                      <a:r>
                        <a:rPr lang="en-GB" sz="1800" dirty="0">
                          <a:effectLst/>
                          <a:latin typeface="Comic Sans MS" panose="030F0702030302020204" pitchFamily="66" charset="0"/>
                          <a:ea typeface="Times New Roman" panose="02020603050405020304" pitchFamily="18" charset="0"/>
                          <a:cs typeface="Times New Roman" panose="02020603050405020304" pitchFamily="18" charset="0"/>
                        </a:rPr>
                        <a:t>A large ball that bounces well</a:t>
                      </a:r>
                    </a:p>
                  </a:txBody>
                  <a:tcPr marL="68580" marR="68580" marT="0" marB="0"/>
                </a:tc>
                <a:tc>
                  <a:txBody>
                    <a:bodyPr/>
                    <a:lstStyle/>
                    <a:p>
                      <a:pPr>
                        <a:lnSpc>
                          <a:spcPct val="115000"/>
                        </a:lnSpc>
                        <a:spcAft>
                          <a:spcPts val="1000"/>
                        </a:spcAft>
                      </a:pPr>
                      <a:r>
                        <a:rPr lang="en-GB" sz="1800" dirty="0">
                          <a:effectLst/>
                          <a:latin typeface="Comic Sans MS" panose="030F0702030302020204" pitchFamily="66" charset="0"/>
                          <a:ea typeface="Times New Roman" panose="02020603050405020304" pitchFamily="18" charset="0"/>
                          <a:cs typeface="Times New Roman" panose="02020603050405020304" pitchFamily="18" charset="0"/>
                        </a:rPr>
                        <a:t>Make sure this is done on a flat, even surface. </a:t>
                      </a:r>
                    </a:p>
                  </a:txBody>
                  <a:tcPr marL="68580" marR="68580" marT="0" marB="0"/>
                </a:tc>
                <a:tc>
                  <a:txBody>
                    <a:bodyPr/>
                    <a:lstStyle/>
                    <a:p>
                      <a:pPr>
                        <a:lnSpc>
                          <a:spcPct val="115000"/>
                        </a:lnSpc>
                        <a:spcAft>
                          <a:spcPts val="1000"/>
                        </a:spcAft>
                      </a:pPr>
                      <a:r>
                        <a:rPr lang="en-GB" sz="1800" dirty="0">
                          <a:effectLst/>
                          <a:latin typeface="Comic Sans MS" panose="030F0702030302020204" pitchFamily="66" charset="0"/>
                          <a:ea typeface="Times New Roman" panose="02020603050405020304" pitchFamily="18" charset="0"/>
                          <a:cs typeface="Times New Roman" panose="02020603050405020304" pitchFamily="18" charset="0"/>
                        </a:rPr>
                        <a:t>Children to learn how to dribble a basketball with control. </a:t>
                      </a:r>
                    </a:p>
                  </a:txBody>
                  <a:tcPr marL="68580" marR="68580" marT="0" marB="0"/>
                </a:tc>
                <a:extLst>
                  <a:ext uri="{0D108BD9-81ED-4DB2-BD59-A6C34878D82A}">
                    <a16:rowId xmlns:a16="http://schemas.microsoft.com/office/drawing/2014/main" val="1063956458"/>
                  </a:ext>
                </a:extLst>
              </a:tr>
            </a:tbl>
          </a:graphicData>
        </a:graphic>
      </p:graphicFrame>
      <p:pic>
        <p:nvPicPr>
          <p:cNvPr id="5124" name="Picture 4" descr="A guide to yoga - NHS">
            <a:extLst>
              <a:ext uri="{FF2B5EF4-FFF2-40B4-BE49-F238E27FC236}">
                <a16:creationId xmlns:a16="http://schemas.microsoft.com/office/drawing/2014/main" id="{46DE498E-D06F-4F72-BEDC-3A6F42138D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2426" y="2112190"/>
            <a:ext cx="2004099" cy="1744193"/>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5 Basketball Dribbling Techniques That Give You Untouchable Handles | STACK">
            <a:extLst>
              <a:ext uri="{FF2B5EF4-FFF2-40B4-BE49-F238E27FC236}">
                <a16:creationId xmlns:a16="http://schemas.microsoft.com/office/drawing/2014/main" id="{C139B364-E303-47A7-B246-CA98D9E3B5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8495" y="4676154"/>
            <a:ext cx="1532555" cy="174419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Primary Sports &amp; Education">
            <a:extLst>
              <a:ext uri="{FF2B5EF4-FFF2-40B4-BE49-F238E27FC236}">
                <a16:creationId xmlns:a16="http://schemas.microsoft.com/office/drawing/2014/main" id="{B901027E-2B96-4AA2-9FC4-8BBD0E846F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17846" y="105710"/>
            <a:ext cx="2098163" cy="1091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93083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6">
            <a:extLst>
              <a:ext uri="{FF2B5EF4-FFF2-40B4-BE49-F238E27FC236}">
                <a16:creationId xmlns:a16="http://schemas.microsoft.com/office/drawing/2014/main" id="{7D320462-A1FA-4847-968F-EC5ABFC97289}"/>
              </a:ext>
            </a:extLst>
          </p:cNvPr>
          <p:cNvGraphicFramePr>
            <a:graphicFrameLocks noGrp="1"/>
          </p:cNvGraphicFramePr>
          <p:nvPr>
            <p:extLst>
              <p:ext uri="{D42A27DB-BD31-4B8C-83A1-F6EECF244321}">
                <p14:modId xmlns:p14="http://schemas.microsoft.com/office/powerpoint/2010/main" val="1449913652"/>
              </p:ext>
            </p:extLst>
          </p:nvPr>
        </p:nvGraphicFramePr>
        <p:xfrm>
          <a:off x="1280160" y="941564"/>
          <a:ext cx="9271222" cy="5559291"/>
        </p:xfrm>
        <a:graphic>
          <a:graphicData uri="http://schemas.openxmlformats.org/drawingml/2006/table">
            <a:tbl>
              <a:tblPr firstRow="1" bandRow="1">
                <a:tableStyleId>{5C22544A-7EE6-4342-B048-85BDC9FD1C3A}</a:tableStyleId>
              </a:tblPr>
              <a:tblGrid>
                <a:gridCol w="2329702">
                  <a:extLst>
                    <a:ext uri="{9D8B030D-6E8A-4147-A177-3AD203B41FA5}">
                      <a16:colId xmlns:a16="http://schemas.microsoft.com/office/drawing/2014/main" val="1957780941"/>
                    </a:ext>
                  </a:extLst>
                </a:gridCol>
                <a:gridCol w="2313840">
                  <a:extLst>
                    <a:ext uri="{9D8B030D-6E8A-4147-A177-3AD203B41FA5}">
                      <a16:colId xmlns:a16="http://schemas.microsoft.com/office/drawing/2014/main" val="2324207871"/>
                    </a:ext>
                  </a:extLst>
                </a:gridCol>
                <a:gridCol w="2313840">
                  <a:extLst>
                    <a:ext uri="{9D8B030D-6E8A-4147-A177-3AD203B41FA5}">
                      <a16:colId xmlns:a16="http://schemas.microsoft.com/office/drawing/2014/main" val="110040153"/>
                    </a:ext>
                  </a:extLst>
                </a:gridCol>
                <a:gridCol w="2313840">
                  <a:extLst>
                    <a:ext uri="{9D8B030D-6E8A-4147-A177-3AD203B41FA5}">
                      <a16:colId xmlns:a16="http://schemas.microsoft.com/office/drawing/2014/main" val="3141517356"/>
                    </a:ext>
                  </a:extLst>
                </a:gridCol>
              </a:tblGrid>
              <a:tr h="537635">
                <a:tc>
                  <a:txBody>
                    <a:bodyPr/>
                    <a:lstStyle/>
                    <a:p>
                      <a:r>
                        <a:rPr lang="en-GB" dirty="0"/>
                        <a:t>Activity</a:t>
                      </a:r>
                    </a:p>
                  </a:txBody>
                  <a:tcPr/>
                </a:tc>
                <a:tc>
                  <a:txBody>
                    <a:bodyPr/>
                    <a:lstStyle/>
                    <a:p>
                      <a:r>
                        <a:rPr lang="en-GB" dirty="0"/>
                        <a:t>Resources</a:t>
                      </a:r>
                    </a:p>
                  </a:txBody>
                  <a:tcPr/>
                </a:tc>
                <a:tc>
                  <a:txBody>
                    <a:bodyPr/>
                    <a:lstStyle/>
                    <a:p>
                      <a:r>
                        <a:rPr lang="en-GB" dirty="0"/>
                        <a:t>Potential Risks </a:t>
                      </a:r>
                    </a:p>
                  </a:txBody>
                  <a:tcPr/>
                </a:tc>
                <a:tc>
                  <a:txBody>
                    <a:bodyPr/>
                    <a:lstStyle/>
                    <a:p>
                      <a:r>
                        <a:rPr lang="en-GB" dirty="0"/>
                        <a:t>Impact</a:t>
                      </a:r>
                    </a:p>
                  </a:txBody>
                  <a:tcPr/>
                </a:tc>
                <a:extLst>
                  <a:ext uri="{0D108BD9-81ED-4DB2-BD59-A6C34878D82A}">
                    <a16:rowId xmlns:a16="http://schemas.microsoft.com/office/drawing/2014/main" val="2247335415"/>
                  </a:ext>
                </a:extLst>
              </a:tr>
              <a:tr h="25108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latin typeface="Comic Sans MS" panose="030F0702030302020204" pitchFamily="66" charset="0"/>
                        </a:rPr>
                        <a:t>Shot Put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dirty="0">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dirty="0">
                        <a:latin typeface="Comic Sans MS" panose="030F0702030302020204" pitchFamily="66" charset="0"/>
                      </a:endParaRPr>
                    </a:p>
                  </a:txBody>
                  <a:tcPr/>
                </a:tc>
                <a:tc>
                  <a:txBody>
                    <a:bodyPr/>
                    <a:lstStyle/>
                    <a:p>
                      <a:pPr>
                        <a:lnSpc>
                          <a:spcPct val="115000"/>
                        </a:lnSpc>
                        <a:spcAft>
                          <a:spcPts val="1000"/>
                        </a:spcAft>
                      </a:pPr>
                      <a:r>
                        <a:rPr lang="en-GB" sz="1800" dirty="0">
                          <a:effectLst/>
                          <a:latin typeface="Comic Sans MS" panose="030F0702030302020204" pitchFamily="66" charset="0"/>
                          <a:ea typeface="Calibri" panose="020F0502020204030204" pitchFamily="34" charset="0"/>
                          <a:cs typeface="Calibri" panose="020F0502020204030204" pitchFamily="34" charset="0"/>
                        </a:rPr>
                        <a:t>Tennis ball</a:t>
                      </a:r>
                    </a:p>
                    <a:p>
                      <a:pPr>
                        <a:lnSpc>
                          <a:spcPct val="115000"/>
                        </a:lnSpc>
                        <a:spcAft>
                          <a:spcPts val="1000"/>
                        </a:spcAft>
                      </a:pPr>
                      <a:endParaRPr lang="en-GB" sz="1800" dirty="0">
                        <a:effectLst/>
                        <a:latin typeface="Comic Sans MS" panose="030F0702030302020204" pitchFamily="66" charset="0"/>
                        <a:ea typeface="Times New Roman" panose="02020603050405020304" pitchFamily="18" charset="0"/>
                        <a:cs typeface="Calibri" panose="020F0502020204030204" pitchFamily="34" charset="0"/>
                      </a:endParaRPr>
                    </a:p>
                    <a:p>
                      <a:pPr>
                        <a:lnSpc>
                          <a:spcPct val="115000"/>
                        </a:lnSpc>
                        <a:spcAft>
                          <a:spcPts val="1000"/>
                        </a:spcAft>
                      </a:pPr>
                      <a:r>
                        <a:rPr lang="en-GB" sz="1800" dirty="0">
                          <a:effectLst/>
                          <a:latin typeface="Comic Sans MS" panose="030F0702030302020204" pitchFamily="66" charset="0"/>
                          <a:ea typeface="Times New Roman" panose="02020603050405020304" pitchFamily="18" charset="0"/>
                          <a:cs typeface="Calibri" panose="020F0502020204030204" pitchFamily="34" charset="0"/>
                        </a:rPr>
                        <a:t>Tape Measure. </a:t>
                      </a:r>
                      <a:endParaRPr lang="en-GB" sz="1800" dirty="0">
                        <a:effectLst/>
                        <a:latin typeface="Comic Sans MS" panose="030F0702030302020204" pitchFamily="66" charset="0"/>
                        <a:ea typeface="Times New Roman" panose="02020603050405020304" pitchFamily="18" charset="0"/>
                        <a:cs typeface="Times New Roman" panose="02020603050405020304" pitchFamily="18" charset="0"/>
                      </a:endParaRPr>
                    </a:p>
                    <a:p>
                      <a:pPr>
                        <a:lnSpc>
                          <a:spcPct val="115000"/>
                        </a:lnSpc>
                        <a:spcAft>
                          <a:spcPts val="1000"/>
                        </a:spcAft>
                      </a:pPr>
                      <a:r>
                        <a:rPr lang="en-GB" sz="1800" dirty="0">
                          <a:effectLst/>
                          <a:latin typeface="Comic Sans MS" panose="030F0702030302020204" pitchFamily="66" charset="0"/>
                          <a:ea typeface="Calibri" panose="020F0502020204030204" pitchFamily="34" charset="0"/>
                          <a:cs typeface="Calibri" panose="020F0502020204030204" pitchFamily="34" charset="0"/>
                        </a:rPr>
                        <a:t> </a:t>
                      </a:r>
                      <a:endParaRPr lang="en-GB" sz="1800" dirty="0">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1000"/>
                        </a:spcAft>
                      </a:pPr>
                      <a:r>
                        <a:rPr lang="en-GB" sz="1800" dirty="0">
                          <a:effectLst/>
                          <a:latin typeface="Comic Sans MS" panose="030F0702030302020204" pitchFamily="66" charset="0"/>
                          <a:ea typeface="Calibri" panose="020F0502020204030204" pitchFamily="34" charset="0"/>
                          <a:cs typeface="Times New Roman" panose="02020603050405020304" pitchFamily="18" charset="0"/>
                        </a:rPr>
                        <a:t>Ensure the arms are warmed up properly.</a:t>
                      </a:r>
                      <a:endParaRPr lang="en-GB" sz="1800" dirty="0">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1000"/>
                        </a:spcAft>
                      </a:pPr>
                      <a:r>
                        <a:rPr lang="en-GB" sz="1800" dirty="0">
                          <a:effectLst/>
                          <a:latin typeface="Comic Sans MS" panose="030F0702030302020204" pitchFamily="66" charset="0"/>
                          <a:ea typeface="Calibri" panose="020F0502020204030204" pitchFamily="34" charset="0"/>
                          <a:cs typeface="Times New Roman" panose="02020603050405020304" pitchFamily="18" charset="0"/>
                        </a:rPr>
                        <a:t>Children to learn the correct technique of putting (throwing) the shot put.</a:t>
                      </a:r>
                      <a:endParaRPr lang="en-GB" sz="1800" dirty="0">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43823718"/>
                  </a:ext>
                </a:extLst>
              </a:tr>
              <a:tr h="2510828">
                <a:tc>
                  <a:txBody>
                    <a:bodyPr/>
                    <a:lstStyle/>
                    <a:p>
                      <a:r>
                        <a:rPr lang="en-GB" b="1" dirty="0">
                          <a:latin typeface="Comic Sans MS" panose="030F0702030302020204" pitchFamily="66" charset="0"/>
                        </a:rPr>
                        <a:t>Countries Competition</a:t>
                      </a:r>
                    </a:p>
                  </a:txBody>
                  <a:tcPr/>
                </a:tc>
                <a:tc>
                  <a:txBody>
                    <a:bodyPr/>
                    <a:lstStyle/>
                    <a:p>
                      <a:pPr>
                        <a:lnSpc>
                          <a:spcPct val="115000"/>
                        </a:lnSpc>
                        <a:spcAft>
                          <a:spcPts val="1000"/>
                        </a:spcAft>
                      </a:pPr>
                      <a:r>
                        <a:rPr lang="en-GB" sz="1800" dirty="0">
                          <a:effectLst/>
                          <a:latin typeface="Comic Sans MS" panose="030F0702030302020204" pitchFamily="66" charset="0"/>
                          <a:ea typeface="Times New Roman" panose="02020603050405020304" pitchFamily="18" charset="0"/>
                          <a:cs typeface="Times New Roman" panose="02020603050405020304" pitchFamily="18" charset="0"/>
                        </a:rPr>
                        <a:t>Pieces of Paper</a:t>
                      </a:r>
                    </a:p>
                    <a:p>
                      <a:pPr>
                        <a:lnSpc>
                          <a:spcPct val="115000"/>
                        </a:lnSpc>
                        <a:spcAft>
                          <a:spcPts val="1000"/>
                        </a:spcAft>
                      </a:pPr>
                      <a:endParaRPr lang="en-GB" sz="1800" dirty="0">
                        <a:effectLst/>
                        <a:latin typeface="Comic Sans MS" panose="030F0702030302020204" pitchFamily="66" charset="0"/>
                        <a:ea typeface="Times New Roman" panose="02020603050405020304" pitchFamily="18" charset="0"/>
                        <a:cs typeface="Times New Roman" panose="02020603050405020304" pitchFamily="18" charset="0"/>
                      </a:endParaRPr>
                    </a:p>
                    <a:p>
                      <a:pPr>
                        <a:lnSpc>
                          <a:spcPct val="115000"/>
                        </a:lnSpc>
                        <a:spcAft>
                          <a:spcPts val="1000"/>
                        </a:spcAft>
                      </a:pPr>
                      <a:r>
                        <a:rPr lang="en-GB" sz="1800" dirty="0">
                          <a:effectLst/>
                          <a:latin typeface="Comic Sans MS" panose="030F0702030302020204" pitchFamily="66" charset="0"/>
                          <a:ea typeface="Times New Roman" panose="02020603050405020304" pitchFamily="18" charset="0"/>
                          <a:cs typeface="Times New Roman" panose="02020603050405020304" pitchFamily="18" charset="0"/>
                        </a:rPr>
                        <a:t>Pens/Crayons</a:t>
                      </a:r>
                    </a:p>
                  </a:txBody>
                  <a:tcPr marL="68580" marR="68580" marT="0" marB="0"/>
                </a:tc>
                <a:tc>
                  <a:txBody>
                    <a:bodyPr/>
                    <a:lstStyle/>
                    <a:p>
                      <a:pPr>
                        <a:lnSpc>
                          <a:spcPct val="115000"/>
                        </a:lnSpc>
                        <a:spcAft>
                          <a:spcPts val="1000"/>
                        </a:spcAft>
                      </a:pPr>
                      <a:r>
                        <a:rPr lang="en-GB" sz="1800" dirty="0">
                          <a:effectLst/>
                          <a:latin typeface="Comic Sans MS" panose="030F0702030302020204" pitchFamily="66" charset="0"/>
                          <a:ea typeface="Times New Roman" panose="02020603050405020304" pitchFamily="18" charset="0"/>
                          <a:cs typeface="Times New Roman" panose="02020603050405020304" pitchFamily="18" charset="0"/>
                        </a:rPr>
                        <a:t>None</a:t>
                      </a:r>
                    </a:p>
                  </a:txBody>
                  <a:tcPr marL="68580" marR="68580" marT="0" marB="0"/>
                </a:tc>
                <a:tc>
                  <a:txBody>
                    <a:bodyPr/>
                    <a:lstStyle/>
                    <a:p>
                      <a:pPr>
                        <a:lnSpc>
                          <a:spcPct val="115000"/>
                        </a:lnSpc>
                        <a:spcAft>
                          <a:spcPts val="1000"/>
                        </a:spcAft>
                      </a:pPr>
                      <a:r>
                        <a:rPr lang="en-GB" sz="1800" dirty="0">
                          <a:effectLst/>
                          <a:latin typeface="Comic Sans MS" panose="030F0702030302020204" pitchFamily="66" charset="0"/>
                          <a:ea typeface="Times New Roman" panose="02020603050405020304" pitchFamily="18" charset="0"/>
                          <a:cs typeface="Times New Roman" panose="02020603050405020304" pitchFamily="18" charset="0"/>
                        </a:rPr>
                        <a:t>Children to learn about a country of their choice</a:t>
                      </a:r>
                    </a:p>
                  </a:txBody>
                  <a:tcPr marL="68580" marR="68580" marT="0" marB="0"/>
                </a:tc>
                <a:extLst>
                  <a:ext uri="{0D108BD9-81ED-4DB2-BD59-A6C34878D82A}">
                    <a16:rowId xmlns:a16="http://schemas.microsoft.com/office/drawing/2014/main" val="1063956458"/>
                  </a:ext>
                </a:extLst>
              </a:tr>
            </a:tbl>
          </a:graphicData>
        </a:graphic>
      </p:graphicFrame>
      <p:pic>
        <p:nvPicPr>
          <p:cNvPr id="6146" name="Picture 2" descr="Shot put | athletics | Britannica">
            <a:extLst>
              <a:ext uri="{FF2B5EF4-FFF2-40B4-BE49-F238E27FC236}">
                <a16:creationId xmlns:a16="http://schemas.microsoft.com/office/drawing/2014/main" id="{9B95E05D-3E4D-4381-963B-6D5B32E68F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1980" y="2043693"/>
            <a:ext cx="2062740" cy="1677517"/>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World Map: A clickable map of world countries :-)">
            <a:extLst>
              <a:ext uri="{FF2B5EF4-FFF2-40B4-BE49-F238E27FC236}">
                <a16:creationId xmlns:a16="http://schemas.microsoft.com/office/drawing/2014/main" id="{BF91773B-8E22-4484-A7C2-77D66BB709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1980" y="4688329"/>
            <a:ext cx="2142253" cy="16478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Primary Sports &amp; Education">
            <a:extLst>
              <a:ext uri="{FF2B5EF4-FFF2-40B4-BE49-F238E27FC236}">
                <a16:creationId xmlns:a16="http://schemas.microsoft.com/office/drawing/2014/main" id="{A9B92080-4272-45A6-9C52-3AC6629C8A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17846" y="105710"/>
            <a:ext cx="2098163" cy="1091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97004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9F8BCF1-05B3-4F72-B15F-9545ACCFAB67}"/>
              </a:ext>
            </a:extLst>
          </p:cNvPr>
          <p:cNvSpPr/>
          <p:nvPr/>
        </p:nvSpPr>
        <p:spPr>
          <a:xfrm>
            <a:off x="2535142" y="327502"/>
            <a:ext cx="6469720" cy="923330"/>
          </a:xfrm>
          <a:prstGeom prst="rect">
            <a:avLst/>
          </a:prstGeom>
          <a:noFill/>
        </p:spPr>
        <p:txBody>
          <a:bodyPr wrap="none" lIns="91440" tIns="45720" rIns="91440" bIns="45720">
            <a:spAutoFit/>
          </a:bodyPr>
          <a:lstStyle/>
          <a:p>
            <a:pPr algn="ct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Yoga and Mindfulness</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6" name="TextBox 5">
            <a:extLst>
              <a:ext uri="{FF2B5EF4-FFF2-40B4-BE49-F238E27FC236}">
                <a16:creationId xmlns:a16="http://schemas.microsoft.com/office/drawing/2014/main" id="{4080BE52-DD04-44D9-B16D-2806C7930362}"/>
              </a:ext>
            </a:extLst>
          </p:cNvPr>
          <p:cNvSpPr txBox="1"/>
          <p:nvPr/>
        </p:nvSpPr>
        <p:spPr>
          <a:xfrm>
            <a:off x="1333849" y="1372524"/>
            <a:ext cx="9130067" cy="1877437"/>
          </a:xfrm>
          <a:prstGeom prst="rect">
            <a:avLst/>
          </a:prstGeom>
          <a:noFill/>
        </p:spPr>
        <p:txBody>
          <a:bodyPr wrap="square">
            <a:spAutoFit/>
          </a:bodyPr>
          <a:lstStyle/>
          <a:p>
            <a:pPr algn="ctr"/>
            <a:r>
              <a:rPr lang="en-GB" sz="1600" b="0" i="0" dirty="0">
                <a:solidFill>
                  <a:srgbClr val="FF0000"/>
                </a:solidFill>
                <a:effectLst/>
                <a:latin typeface="arial" panose="020B0604020202020204" pitchFamily="34" charset="0"/>
              </a:rPr>
              <a:t>Where was Yoga developed?</a:t>
            </a:r>
          </a:p>
          <a:p>
            <a:pPr algn="ctr"/>
            <a:endParaRPr lang="en-GB" sz="1600" dirty="0">
              <a:solidFill>
                <a:srgbClr val="FF0000"/>
              </a:solidFill>
              <a:latin typeface="arial" panose="020B0604020202020204" pitchFamily="34" charset="0"/>
            </a:endParaRPr>
          </a:p>
          <a:p>
            <a:pPr algn="ctr"/>
            <a:r>
              <a:rPr lang="en-GB" sz="1600" dirty="0">
                <a:solidFill>
                  <a:srgbClr val="FF0000"/>
                </a:solidFill>
                <a:latin typeface="arial" panose="020B0604020202020204" pitchFamily="34" charset="0"/>
              </a:rPr>
              <a:t>What are the Health benefits of yoga?</a:t>
            </a:r>
          </a:p>
          <a:p>
            <a:pPr algn="ctr"/>
            <a:endParaRPr lang="en-GB" sz="1600" dirty="0">
              <a:solidFill>
                <a:srgbClr val="FF0000"/>
              </a:solidFill>
              <a:latin typeface="arial" panose="020B0604020202020204" pitchFamily="34" charset="0"/>
            </a:endParaRPr>
          </a:p>
          <a:p>
            <a:pPr algn="ctr"/>
            <a:r>
              <a:rPr lang="en-GB" sz="1600" dirty="0">
                <a:solidFill>
                  <a:srgbClr val="FF0000"/>
                </a:solidFill>
                <a:latin typeface="arial" panose="020B0604020202020204" pitchFamily="34" charset="0"/>
              </a:rPr>
              <a:t>How Does Yoga make you feel after you have completed a session?</a:t>
            </a:r>
          </a:p>
          <a:p>
            <a:endParaRPr lang="en-GB" dirty="0">
              <a:solidFill>
                <a:srgbClr val="202124"/>
              </a:solidFill>
              <a:latin typeface="arial" panose="020B0604020202020204" pitchFamily="34" charset="0"/>
            </a:endParaRPr>
          </a:p>
          <a:p>
            <a:endParaRPr lang="en-GB" dirty="0">
              <a:solidFill>
                <a:srgbClr val="202124"/>
              </a:solidFill>
              <a:latin typeface="arial" panose="020B0604020202020204" pitchFamily="34" charset="0"/>
            </a:endParaRPr>
          </a:p>
        </p:txBody>
      </p:sp>
      <p:pic>
        <p:nvPicPr>
          <p:cNvPr id="7" name="Online Media 6" title="Yoga For Kids with Alissa Kepas">
            <a:hlinkClick r:id="" action="ppaction://media"/>
            <a:extLst>
              <a:ext uri="{FF2B5EF4-FFF2-40B4-BE49-F238E27FC236}">
                <a16:creationId xmlns:a16="http://schemas.microsoft.com/office/drawing/2014/main" id="{79DA657A-19CD-47E8-84D4-6C3FB2742573}"/>
              </a:ext>
            </a:extLst>
          </p:cNvPr>
          <p:cNvPicPr>
            <a:picLocks noRot="1" noChangeAspect="1"/>
          </p:cNvPicPr>
          <p:nvPr>
            <a:videoFile r:link="rId1"/>
          </p:nvPr>
        </p:nvPicPr>
        <p:blipFill>
          <a:blip r:embed="rId3"/>
          <a:stretch>
            <a:fillRect/>
          </a:stretch>
        </p:blipFill>
        <p:spPr>
          <a:xfrm>
            <a:off x="1521466" y="2986481"/>
            <a:ext cx="8202979" cy="3357657"/>
          </a:xfrm>
          <a:prstGeom prst="rect">
            <a:avLst/>
          </a:prstGeom>
        </p:spPr>
      </p:pic>
      <p:pic>
        <p:nvPicPr>
          <p:cNvPr id="5" name="Picture 2" descr="Primary Sports &amp; Education">
            <a:extLst>
              <a:ext uri="{FF2B5EF4-FFF2-40B4-BE49-F238E27FC236}">
                <a16:creationId xmlns:a16="http://schemas.microsoft.com/office/drawing/2014/main" id="{02431541-C47B-4AE7-ABB3-2EFD492B52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17846" y="105710"/>
            <a:ext cx="2098163" cy="1091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2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30A3DD3-8CEB-4FCD-98BA-3A6F181A270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24061" y="352190"/>
            <a:ext cx="9408051" cy="6272034"/>
          </a:xfrm>
          <a:prstGeom prst="rect">
            <a:avLst/>
          </a:prstGeom>
          <a:ln>
            <a:solidFill>
              <a:schemeClr val="tx1"/>
            </a:solidFill>
          </a:ln>
        </p:spPr>
      </p:pic>
      <p:sp>
        <p:nvSpPr>
          <p:cNvPr id="7" name="TextBox 6">
            <a:extLst>
              <a:ext uri="{FF2B5EF4-FFF2-40B4-BE49-F238E27FC236}">
                <a16:creationId xmlns:a16="http://schemas.microsoft.com/office/drawing/2014/main" id="{E2E9166C-ED38-482B-9CF3-CB5B72E6806D}"/>
              </a:ext>
            </a:extLst>
          </p:cNvPr>
          <p:cNvSpPr txBox="1"/>
          <p:nvPr/>
        </p:nvSpPr>
        <p:spPr>
          <a:xfrm>
            <a:off x="1127428" y="9605963"/>
            <a:ext cx="10287000" cy="230832"/>
          </a:xfrm>
          <a:prstGeom prst="rect">
            <a:avLst/>
          </a:prstGeom>
          <a:noFill/>
        </p:spPr>
        <p:txBody>
          <a:bodyPr wrap="square" rtlCol="0">
            <a:spAutoFit/>
          </a:bodyPr>
          <a:lstStyle/>
          <a:p>
            <a:r>
              <a:rPr lang="en-GB" sz="900">
                <a:hlinkClick r:id="rId3" tooltip="https://en.wikipedia.org/wiki/Indian_people"/>
              </a:rPr>
              <a:t>This Photo</a:t>
            </a:r>
            <a:r>
              <a:rPr lang="en-GB" sz="900"/>
              <a:t> by Unknown Author is licensed under </a:t>
            </a:r>
            <a:r>
              <a:rPr lang="en-GB" sz="900">
                <a:hlinkClick r:id="rId4" tooltip="https://creativecommons.org/licenses/by-sa/3.0/"/>
              </a:rPr>
              <a:t>CC BY-SA</a:t>
            </a:r>
            <a:endParaRPr lang="en-GB" sz="900"/>
          </a:p>
        </p:txBody>
      </p:sp>
      <p:sp>
        <p:nvSpPr>
          <p:cNvPr id="12" name="Title 3">
            <a:extLst>
              <a:ext uri="{FF2B5EF4-FFF2-40B4-BE49-F238E27FC236}">
                <a16:creationId xmlns:a16="http://schemas.microsoft.com/office/drawing/2014/main" id="{C843B964-6498-49E6-A7F2-3E573A15AFCB}"/>
              </a:ext>
            </a:extLst>
          </p:cNvPr>
          <p:cNvSpPr>
            <a:spLocks noGrp="1"/>
          </p:cNvSpPr>
          <p:nvPr>
            <p:ph type="title"/>
          </p:nvPr>
        </p:nvSpPr>
        <p:spPr>
          <a:xfrm>
            <a:off x="838200" y="460540"/>
            <a:ext cx="10515600" cy="1325563"/>
          </a:xfrm>
          <a:prstGeom prst="rect">
            <a:avLst/>
          </a:prstGeom>
          <a:noFill/>
        </p:spPr>
        <p:txBody>
          <a:bodyPr wrap="none" lIns="91440" tIns="45720" rIns="91440" bIns="45720">
            <a:spAutoFit/>
          </a:bodyPr>
          <a:lstStyle/>
          <a:p>
            <a:pPr algn="ctr"/>
            <a:r>
              <a:rPr lang="en-GB"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Extension Task (Y5/6)</a:t>
            </a:r>
          </a:p>
        </p:txBody>
      </p:sp>
      <p:sp>
        <p:nvSpPr>
          <p:cNvPr id="13" name="TextBox 12">
            <a:extLst>
              <a:ext uri="{FF2B5EF4-FFF2-40B4-BE49-F238E27FC236}">
                <a16:creationId xmlns:a16="http://schemas.microsoft.com/office/drawing/2014/main" id="{E8D0A114-8839-4F03-8F47-240807EF4703}"/>
              </a:ext>
            </a:extLst>
          </p:cNvPr>
          <p:cNvSpPr txBox="1"/>
          <p:nvPr/>
        </p:nvSpPr>
        <p:spPr>
          <a:xfrm>
            <a:off x="1164037" y="2002713"/>
            <a:ext cx="9128098" cy="3416320"/>
          </a:xfrm>
          <a:prstGeom prst="rect">
            <a:avLst/>
          </a:prstGeom>
          <a:noFill/>
        </p:spPr>
        <p:txBody>
          <a:bodyPr wrap="square" rtlCol="0">
            <a:spAutoFit/>
          </a:bodyPr>
          <a:lstStyle/>
          <a:p>
            <a:r>
              <a:rPr lang="en-GB" dirty="0">
                <a:solidFill>
                  <a:schemeClr val="bg1"/>
                </a:solidFill>
                <a:latin typeface="Comic Sans MS" panose="030F0702030302020204" pitchFamily="66" charset="0"/>
              </a:rPr>
              <a:t>Yoga originated from India. The background of this slide is the Indian National Flag. How good is your knowledge of India? Have a go at the questions below:</a:t>
            </a:r>
          </a:p>
          <a:p>
            <a:endParaRPr lang="en-GB" dirty="0">
              <a:solidFill>
                <a:schemeClr val="bg1"/>
              </a:solidFill>
              <a:latin typeface="Comic Sans MS" panose="030F0702030302020204" pitchFamily="66" charset="0"/>
            </a:endParaRPr>
          </a:p>
          <a:p>
            <a:r>
              <a:rPr lang="en-GB" dirty="0">
                <a:solidFill>
                  <a:schemeClr val="bg1"/>
                </a:solidFill>
                <a:latin typeface="Comic Sans MS" panose="030F0702030302020204" pitchFamily="66" charset="0"/>
              </a:rPr>
              <a:t>1. What is the capital of India?</a:t>
            </a:r>
          </a:p>
          <a:p>
            <a:endParaRPr lang="en-GB" dirty="0">
              <a:solidFill>
                <a:schemeClr val="bg1"/>
              </a:solidFill>
              <a:latin typeface="Comic Sans MS" panose="030F0702030302020204" pitchFamily="66" charset="0"/>
            </a:endParaRPr>
          </a:p>
          <a:p>
            <a:r>
              <a:rPr lang="en-GB" dirty="0">
                <a:solidFill>
                  <a:schemeClr val="bg1"/>
                </a:solidFill>
                <a:latin typeface="Comic Sans MS" panose="030F0702030302020204" pitchFamily="66" charset="0"/>
              </a:rPr>
              <a:t>2. What is the currency of India?</a:t>
            </a:r>
          </a:p>
          <a:p>
            <a:endParaRPr lang="en-GB" dirty="0">
              <a:solidFill>
                <a:schemeClr val="bg1"/>
              </a:solidFill>
              <a:latin typeface="Comic Sans MS" panose="030F0702030302020204" pitchFamily="66" charset="0"/>
            </a:endParaRPr>
          </a:p>
          <a:p>
            <a:r>
              <a:rPr lang="en-GB" dirty="0">
                <a:solidFill>
                  <a:schemeClr val="bg1"/>
                </a:solidFill>
                <a:latin typeface="Comic Sans MS" panose="030F0702030302020204" pitchFamily="66" charset="0"/>
              </a:rPr>
              <a:t>3. India is located on which continent?</a:t>
            </a:r>
          </a:p>
          <a:p>
            <a:endParaRPr lang="en-GB" dirty="0">
              <a:solidFill>
                <a:schemeClr val="bg1"/>
              </a:solidFill>
              <a:latin typeface="Comic Sans MS" panose="030F0702030302020204" pitchFamily="66" charset="0"/>
            </a:endParaRPr>
          </a:p>
          <a:p>
            <a:r>
              <a:rPr lang="en-GB" dirty="0">
                <a:solidFill>
                  <a:schemeClr val="bg1"/>
                </a:solidFill>
                <a:latin typeface="Comic Sans MS" panose="030F0702030302020204" pitchFamily="66" charset="0"/>
              </a:rPr>
              <a:t>4. India is the most populated country in the World. True or False?</a:t>
            </a:r>
          </a:p>
          <a:p>
            <a:endParaRPr lang="en-GB" dirty="0">
              <a:solidFill>
                <a:schemeClr val="bg1"/>
              </a:solidFill>
              <a:latin typeface="Comic Sans MS" panose="030F0702030302020204" pitchFamily="66" charset="0"/>
            </a:endParaRPr>
          </a:p>
          <a:p>
            <a:r>
              <a:rPr lang="en-GB" dirty="0">
                <a:solidFill>
                  <a:schemeClr val="bg1"/>
                </a:solidFill>
                <a:latin typeface="Comic Sans MS" panose="030F0702030302020204" pitchFamily="66" charset="0"/>
              </a:rPr>
              <a:t>5. Which of the 7 wonders of the world is located in India?</a:t>
            </a:r>
          </a:p>
        </p:txBody>
      </p:sp>
      <p:pic>
        <p:nvPicPr>
          <p:cNvPr id="8" name="Picture 2" descr="Primary Sports &amp; Education">
            <a:extLst>
              <a:ext uri="{FF2B5EF4-FFF2-40B4-BE49-F238E27FC236}">
                <a16:creationId xmlns:a16="http://schemas.microsoft.com/office/drawing/2014/main" id="{6E857BA2-664B-4BDF-84E6-51252B51EF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17846" y="105710"/>
            <a:ext cx="2098163" cy="1091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2088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D2CBE78-A297-4629-B69A-0DABCBB5DEA3}"/>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92979" y="221057"/>
            <a:ext cx="9617664" cy="6272761"/>
          </a:xfrm>
        </p:spPr>
      </p:pic>
      <p:sp>
        <p:nvSpPr>
          <p:cNvPr id="6" name="Rectangle 5">
            <a:extLst>
              <a:ext uri="{FF2B5EF4-FFF2-40B4-BE49-F238E27FC236}">
                <a16:creationId xmlns:a16="http://schemas.microsoft.com/office/drawing/2014/main" id="{19FBA25F-F5EA-4EC1-B690-496D58DF9ED6}"/>
              </a:ext>
            </a:extLst>
          </p:cNvPr>
          <p:cNvSpPr/>
          <p:nvPr/>
        </p:nvSpPr>
        <p:spPr>
          <a:xfrm>
            <a:off x="4081043" y="502431"/>
            <a:ext cx="3139386" cy="923330"/>
          </a:xfrm>
          <a:prstGeom prst="rect">
            <a:avLst/>
          </a:prstGeom>
          <a:noFill/>
        </p:spPr>
        <p:txBody>
          <a:bodyPr wrap="none" lIns="91440" tIns="45720" rIns="91440" bIns="45720">
            <a:spAutoFit/>
          </a:bodyPr>
          <a:lstStyle/>
          <a:p>
            <a:pPr algn="ct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Basketball</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7" name="Content Placeholder 2">
            <a:extLst>
              <a:ext uri="{FF2B5EF4-FFF2-40B4-BE49-F238E27FC236}">
                <a16:creationId xmlns:a16="http://schemas.microsoft.com/office/drawing/2014/main" id="{E3269438-6BBC-458A-9981-87BB068CA8A3}"/>
              </a:ext>
            </a:extLst>
          </p:cNvPr>
          <p:cNvSpPr txBox="1">
            <a:spLocks/>
          </p:cNvSpPr>
          <p:nvPr/>
        </p:nvSpPr>
        <p:spPr>
          <a:xfrm>
            <a:off x="607612" y="1654504"/>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rgbClr val="FFFF00"/>
                </a:solidFill>
                <a:latin typeface="Comic Sans MS" panose="030F0702030302020204" pitchFamily="66" charset="0"/>
              </a:rPr>
              <a:t>Basketball was invented in 1891 by James Naismith, a Canadian Clergyman.</a:t>
            </a:r>
          </a:p>
          <a:p>
            <a:pPr marL="0" indent="0">
              <a:buFont typeface="Arial" panose="020B0604020202020204" pitchFamily="34" charset="0"/>
              <a:buNone/>
            </a:pPr>
            <a:endParaRPr lang="en-GB" dirty="0">
              <a:solidFill>
                <a:srgbClr val="FFFF00"/>
              </a:solidFill>
              <a:latin typeface="Comic Sans MS" panose="030F0702030302020204" pitchFamily="66" charset="0"/>
            </a:endParaRPr>
          </a:p>
          <a:p>
            <a:r>
              <a:rPr lang="en-GB" dirty="0">
                <a:solidFill>
                  <a:srgbClr val="FFFF00"/>
                </a:solidFill>
                <a:latin typeface="Comic Sans MS" panose="030F0702030302020204" pitchFamily="66" charset="0"/>
              </a:rPr>
              <a:t>Basketball is the National Sport of Lithuania, Estonia and Serbia, but is also very popular in the USA and Canada.</a:t>
            </a:r>
          </a:p>
          <a:p>
            <a:endParaRPr lang="en-GB" dirty="0">
              <a:solidFill>
                <a:srgbClr val="FFFF00"/>
              </a:solidFill>
              <a:latin typeface="Comic Sans MS" panose="030F0702030302020204" pitchFamily="66" charset="0"/>
            </a:endParaRPr>
          </a:p>
          <a:p>
            <a:r>
              <a:rPr lang="en-GB" dirty="0">
                <a:solidFill>
                  <a:srgbClr val="FFFF00"/>
                </a:solidFill>
                <a:latin typeface="Comic Sans MS" panose="030F0702030302020204" pitchFamily="66" charset="0"/>
              </a:rPr>
              <a:t>Are you able to name 3 famous basketball players (past or present)?</a:t>
            </a:r>
          </a:p>
          <a:p>
            <a:r>
              <a:rPr lang="en-GB" dirty="0">
                <a:solidFill>
                  <a:srgbClr val="FFFF00"/>
                </a:solidFill>
                <a:latin typeface="Comic Sans MS" panose="030F0702030302020204" pitchFamily="66" charset="0"/>
              </a:rPr>
              <a:t>Resources you can use – Internet and books </a:t>
            </a:r>
          </a:p>
        </p:txBody>
      </p:sp>
      <p:pic>
        <p:nvPicPr>
          <p:cNvPr id="8" name="Picture 2" descr="Primary Sports &amp; Education">
            <a:extLst>
              <a:ext uri="{FF2B5EF4-FFF2-40B4-BE49-F238E27FC236}">
                <a16:creationId xmlns:a16="http://schemas.microsoft.com/office/drawing/2014/main" id="{EC8221B3-943B-4AA0-B092-A9EA5AB0D4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17846" y="105710"/>
            <a:ext cx="2098163" cy="1091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0937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BF7A743-1342-4E7C-BC0C-49E5C373F08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162754" y="733038"/>
            <a:ext cx="7227736" cy="5387948"/>
          </a:xfrm>
          <a:prstGeom prst="rect">
            <a:avLst/>
          </a:prstGeom>
        </p:spPr>
      </p:pic>
      <p:sp>
        <p:nvSpPr>
          <p:cNvPr id="8" name="TextBox 7">
            <a:extLst>
              <a:ext uri="{FF2B5EF4-FFF2-40B4-BE49-F238E27FC236}">
                <a16:creationId xmlns:a16="http://schemas.microsoft.com/office/drawing/2014/main" id="{2BC07D28-9791-49FA-A489-E7BE69C4BCD8}"/>
              </a:ext>
            </a:extLst>
          </p:cNvPr>
          <p:cNvSpPr txBox="1"/>
          <p:nvPr/>
        </p:nvSpPr>
        <p:spPr>
          <a:xfrm>
            <a:off x="2443039" y="317539"/>
            <a:ext cx="6094674" cy="830997"/>
          </a:xfrm>
          <a:prstGeom prst="rect">
            <a:avLst/>
          </a:prstGeom>
          <a:noFill/>
        </p:spPr>
        <p:txBody>
          <a:bodyPr wrap="square">
            <a:spAutoFit/>
          </a:bodyPr>
          <a:lstStyle/>
          <a:p>
            <a:pPr algn="ctr"/>
            <a:r>
              <a:rPr lang="en-US" sz="4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Basketball Dribbling</a:t>
            </a:r>
            <a:endParaRPr lang="en-US" sz="4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9" name="TextBox 8">
            <a:extLst>
              <a:ext uri="{FF2B5EF4-FFF2-40B4-BE49-F238E27FC236}">
                <a16:creationId xmlns:a16="http://schemas.microsoft.com/office/drawing/2014/main" id="{0D47E632-A66D-4095-BF55-E395FA2A2D89}"/>
              </a:ext>
            </a:extLst>
          </p:cNvPr>
          <p:cNvSpPr txBox="1"/>
          <p:nvPr/>
        </p:nvSpPr>
        <p:spPr>
          <a:xfrm>
            <a:off x="1137037" y="1447137"/>
            <a:ext cx="8714629" cy="3416320"/>
          </a:xfrm>
          <a:prstGeom prst="rect">
            <a:avLst/>
          </a:prstGeom>
          <a:noFill/>
        </p:spPr>
        <p:txBody>
          <a:bodyPr wrap="square" rtlCol="0">
            <a:spAutoFit/>
          </a:bodyPr>
          <a:lstStyle/>
          <a:p>
            <a:r>
              <a:rPr lang="en-GB" dirty="0">
                <a:solidFill>
                  <a:schemeClr val="accent4">
                    <a:lumMod val="50000"/>
                  </a:schemeClr>
                </a:solidFill>
                <a:latin typeface="Comic Sans MS" panose="030F0702030302020204" pitchFamily="66" charset="0"/>
              </a:rPr>
              <a:t>Have a basketball (or a large ball that bounces well). </a:t>
            </a:r>
          </a:p>
          <a:p>
            <a:endParaRPr lang="en-GB" dirty="0">
              <a:solidFill>
                <a:schemeClr val="accent4">
                  <a:lumMod val="50000"/>
                </a:schemeClr>
              </a:solidFill>
              <a:latin typeface="Comic Sans MS" panose="030F0702030302020204" pitchFamily="66" charset="0"/>
            </a:endParaRPr>
          </a:p>
          <a:p>
            <a:r>
              <a:rPr lang="en-GB" dirty="0">
                <a:solidFill>
                  <a:schemeClr val="accent4">
                    <a:lumMod val="50000"/>
                  </a:schemeClr>
                </a:solidFill>
                <a:latin typeface="Comic Sans MS" panose="030F0702030302020204" pitchFamily="66" charset="0"/>
              </a:rPr>
              <a:t>See how many times you can bounce/dribble a basketball in 60 seconds.</a:t>
            </a:r>
          </a:p>
          <a:p>
            <a:endParaRPr lang="en-GB" dirty="0">
              <a:solidFill>
                <a:schemeClr val="accent4">
                  <a:lumMod val="50000"/>
                </a:schemeClr>
              </a:solidFill>
              <a:latin typeface="Comic Sans MS" panose="030F0702030302020204" pitchFamily="66" charset="0"/>
            </a:endParaRPr>
          </a:p>
          <a:p>
            <a:r>
              <a:rPr lang="en-GB" dirty="0">
                <a:solidFill>
                  <a:schemeClr val="accent4">
                    <a:lumMod val="50000"/>
                  </a:schemeClr>
                </a:solidFill>
                <a:latin typeface="Comic Sans MS" panose="030F0702030302020204" pitchFamily="66" charset="0"/>
              </a:rPr>
              <a:t>Tips.</a:t>
            </a:r>
          </a:p>
          <a:p>
            <a:endParaRPr lang="en-GB" dirty="0">
              <a:solidFill>
                <a:schemeClr val="accent4">
                  <a:lumMod val="50000"/>
                </a:schemeClr>
              </a:solidFill>
              <a:latin typeface="Comic Sans MS" panose="030F0702030302020204" pitchFamily="66" charset="0"/>
            </a:endParaRPr>
          </a:p>
          <a:p>
            <a:pPr marL="342900" lvl="0" indent="-342900">
              <a:buFont typeface="Symbol" panose="05050102010706020507" pitchFamily="18" charset="2"/>
              <a:buChar char=""/>
            </a:pPr>
            <a:r>
              <a:rPr lang="en-GB" sz="1800" b="1" dirty="0">
                <a:solidFill>
                  <a:schemeClr val="accent4">
                    <a:lumMod val="50000"/>
                  </a:schemeClr>
                </a:solidFill>
                <a:effectLst/>
                <a:latin typeface="Comic Sans MS" panose="030F0702030302020204" pitchFamily="66" charset="0"/>
                <a:ea typeface="Times New Roman" panose="02020603050405020304" pitchFamily="18" charset="0"/>
                <a:cs typeface="Symbol" panose="05050102010706020507" pitchFamily="18" charset="2"/>
              </a:rPr>
              <a:t>Bouncing the ball using fingertips consistently</a:t>
            </a:r>
            <a:endParaRPr lang="en-GB" sz="1800" dirty="0">
              <a:solidFill>
                <a:schemeClr val="accent4">
                  <a:lumMod val="50000"/>
                </a:schemeClr>
              </a:solidFill>
              <a:effectLst/>
              <a:latin typeface="Comic Sans MS" panose="030F0702030302020204" pitchFamily="66" charset="0"/>
              <a:ea typeface="Times New Roman" panose="02020603050405020304" pitchFamily="18" charset="0"/>
              <a:cs typeface="Symbol" panose="05050102010706020507" pitchFamily="18" charset="2"/>
            </a:endParaRPr>
          </a:p>
          <a:p>
            <a:pPr marL="342900" lvl="0" indent="-342900">
              <a:buFont typeface="Symbol" panose="05050102010706020507" pitchFamily="18" charset="2"/>
              <a:buChar char=""/>
            </a:pPr>
            <a:r>
              <a:rPr lang="en-GB" sz="1800" b="1" dirty="0">
                <a:solidFill>
                  <a:schemeClr val="accent4">
                    <a:lumMod val="50000"/>
                  </a:schemeClr>
                </a:solidFill>
                <a:effectLst/>
                <a:latin typeface="Comic Sans MS" panose="030F0702030302020204" pitchFamily="66" charset="0"/>
                <a:ea typeface="Times New Roman" panose="02020603050405020304" pitchFamily="18" charset="0"/>
                <a:cs typeface="Symbol" panose="05050102010706020507" pitchFamily="18" charset="2"/>
              </a:rPr>
              <a:t>Keep control of the ball while moving</a:t>
            </a:r>
            <a:endParaRPr lang="en-GB" sz="1800" dirty="0">
              <a:solidFill>
                <a:schemeClr val="accent4">
                  <a:lumMod val="50000"/>
                </a:schemeClr>
              </a:solidFill>
              <a:effectLst/>
              <a:latin typeface="Comic Sans MS" panose="030F0702030302020204" pitchFamily="66" charset="0"/>
              <a:ea typeface="Times New Roman" panose="02020603050405020304" pitchFamily="18" charset="0"/>
              <a:cs typeface="Symbol" panose="05050102010706020507" pitchFamily="18" charset="2"/>
            </a:endParaRPr>
          </a:p>
          <a:p>
            <a:pPr marL="342900" lvl="0" indent="-342900">
              <a:buFont typeface="Symbol" panose="05050102010706020507" pitchFamily="18" charset="2"/>
              <a:buChar char=""/>
            </a:pPr>
            <a:r>
              <a:rPr lang="en-GB" sz="1800" b="1" dirty="0">
                <a:solidFill>
                  <a:schemeClr val="accent4">
                    <a:lumMod val="50000"/>
                  </a:schemeClr>
                </a:solidFill>
                <a:effectLst/>
                <a:latin typeface="Comic Sans MS" panose="030F0702030302020204" pitchFamily="66" charset="0"/>
                <a:ea typeface="Times New Roman" panose="02020603050405020304" pitchFamily="18" charset="0"/>
                <a:cs typeface="Symbol" panose="05050102010706020507" pitchFamily="18" charset="2"/>
              </a:rPr>
              <a:t>Using correct body stance to dribble – Bent knees. Feet shoulder width apart.</a:t>
            </a:r>
            <a:endParaRPr lang="en-GB" sz="1800" dirty="0">
              <a:solidFill>
                <a:schemeClr val="accent4">
                  <a:lumMod val="50000"/>
                </a:schemeClr>
              </a:solidFill>
              <a:effectLst/>
              <a:latin typeface="Comic Sans MS" panose="030F0702030302020204" pitchFamily="66" charset="0"/>
              <a:ea typeface="Times New Roman" panose="02020603050405020304" pitchFamily="18" charset="0"/>
              <a:cs typeface="Symbol" panose="05050102010706020507" pitchFamily="18" charset="2"/>
            </a:endParaRPr>
          </a:p>
          <a:p>
            <a:pPr marL="342900" lvl="0" indent="-342900">
              <a:buFont typeface="Symbol" panose="05050102010706020507" pitchFamily="18" charset="2"/>
              <a:buChar char=""/>
            </a:pPr>
            <a:r>
              <a:rPr lang="en-GB" sz="1800" b="1" dirty="0">
                <a:solidFill>
                  <a:schemeClr val="accent4">
                    <a:lumMod val="50000"/>
                  </a:schemeClr>
                </a:solidFill>
                <a:effectLst/>
                <a:latin typeface="Comic Sans MS" panose="030F0702030302020204" pitchFamily="66" charset="0"/>
                <a:ea typeface="Times New Roman" panose="02020603050405020304" pitchFamily="18" charset="0"/>
                <a:cs typeface="Symbol" panose="05050102010706020507" pitchFamily="18" charset="2"/>
              </a:rPr>
              <a:t>Keep possession of the ball confidently without losing control of the ball</a:t>
            </a:r>
            <a:endParaRPr lang="en-GB" sz="1800" dirty="0">
              <a:solidFill>
                <a:schemeClr val="accent4">
                  <a:lumMod val="50000"/>
                </a:schemeClr>
              </a:solidFill>
              <a:effectLst/>
              <a:latin typeface="Comic Sans MS" panose="030F0702030302020204" pitchFamily="66" charset="0"/>
              <a:ea typeface="Times New Roman" panose="02020603050405020304" pitchFamily="18" charset="0"/>
              <a:cs typeface="Symbol" panose="05050102010706020507" pitchFamily="18" charset="2"/>
            </a:endParaRPr>
          </a:p>
          <a:p>
            <a:endParaRPr lang="en-GB" dirty="0"/>
          </a:p>
        </p:txBody>
      </p:sp>
      <p:sp>
        <p:nvSpPr>
          <p:cNvPr id="10" name="TextBox 9">
            <a:extLst>
              <a:ext uri="{FF2B5EF4-FFF2-40B4-BE49-F238E27FC236}">
                <a16:creationId xmlns:a16="http://schemas.microsoft.com/office/drawing/2014/main" id="{6A0C2C6D-2F49-478B-92DB-579A5DF1CB5F}"/>
              </a:ext>
            </a:extLst>
          </p:cNvPr>
          <p:cNvSpPr txBox="1"/>
          <p:nvPr/>
        </p:nvSpPr>
        <p:spPr>
          <a:xfrm>
            <a:off x="479847" y="5148618"/>
            <a:ext cx="3776870" cy="1661993"/>
          </a:xfrm>
          <a:prstGeom prst="rect">
            <a:avLst/>
          </a:prstGeom>
          <a:solidFill>
            <a:schemeClr val="accent5">
              <a:lumMod val="75000"/>
            </a:schemeClr>
          </a:solidFill>
        </p:spPr>
        <p:txBody>
          <a:bodyPr wrap="square" rtlCol="0">
            <a:spAutoFit/>
          </a:bodyPr>
          <a:lstStyle/>
          <a:p>
            <a:pPr algn="ctr"/>
            <a:r>
              <a:rPr lang="en-GB" sz="1400" dirty="0">
                <a:solidFill>
                  <a:schemeClr val="bg1"/>
                </a:solidFill>
                <a:latin typeface="Comic Sans MS" panose="030F0702030302020204" pitchFamily="66" charset="0"/>
              </a:rPr>
              <a:t>Extra Challenge</a:t>
            </a:r>
          </a:p>
          <a:p>
            <a:pPr algn="ctr"/>
            <a:endParaRPr lang="en-GB" sz="1400" dirty="0">
              <a:solidFill>
                <a:schemeClr val="bg1"/>
              </a:solidFill>
              <a:latin typeface="Comic Sans MS" panose="030F0702030302020204" pitchFamily="66" charset="0"/>
            </a:endParaRPr>
          </a:p>
          <a:p>
            <a:pPr algn="ctr"/>
            <a:r>
              <a:rPr lang="en-GB" sz="1400" dirty="0">
                <a:solidFill>
                  <a:schemeClr val="bg1"/>
                </a:solidFill>
                <a:latin typeface="Comic Sans MS" panose="030F0702030302020204" pitchFamily="66" charset="0"/>
              </a:rPr>
              <a:t>Repeat the process but use alternate hands when dribbling. Then you can dribbling the ball using only your weaker hand. Remember the tips shown above.  </a:t>
            </a:r>
          </a:p>
          <a:p>
            <a:pPr algn="ctr"/>
            <a:endParaRPr lang="en-GB" dirty="0"/>
          </a:p>
        </p:txBody>
      </p:sp>
      <p:sp>
        <p:nvSpPr>
          <p:cNvPr id="11" name="TextBox 10">
            <a:extLst>
              <a:ext uri="{FF2B5EF4-FFF2-40B4-BE49-F238E27FC236}">
                <a16:creationId xmlns:a16="http://schemas.microsoft.com/office/drawing/2014/main" id="{A0314F24-6061-4CC8-994D-31043E5EBBE0}"/>
              </a:ext>
            </a:extLst>
          </p:cNvPr>
          <p:cNvSpPr txBox="1"/>
          <p:nvPr/>
        </p:nvSpPr>
        <p:spPr>
          <a:xfrm>
            <a:off x="7364115" y="4871619"/>
            <a:ext cx="3776870" cy="1938992"/>
          </a:xfrm>
          <a:prstGeom prst="rect">
            <a:avLst/>
          </a:prstGeom>
          <a:solidFill>
            <a:srgbClr val="00B050"/>
          </a:solidFill>
        </p:spPr>
        <p:txBody>
          <a:bodyPr wrap="square" rtlCol="0">
            <a:spAutoFit/>
          </a:bodyPr>
          <a:lstStyle/>
          <a:p>
            <a:pPr algn="ctr"/>
            <a:r>
              <a:rPr lang="en-GB" sz="1400" dirty="0">
                <a:latin typeface="Comic Sans MS" panose="030F0702030302020204" pitchFamily="66" charset="0"/>
              </a:rPr>
              <a:t>Beat the Teacher</a:t>
            </a:r>
          </a:p>
          <a:p>
            <a:pPr algn="ctr"/>
            <a:endParaRPr lang="en-GB" sz="1400" dirty="0">
              <a:latin typeface="Comic Sans MS" panose="030F0702030302020204" pitchFamily="66" charset="0"/>
            </a:endParaRPr>
          </a:p>
          <a:p>
            <a:pPr algn="ctr"/>
            <a:r>
              <a:rPr lang="en-GB" sz="1400" dirty="0">
                <a:latin typeface="Comic Sans MS" panose="030F0702030302020204" pitchFamily="66" charset="0"/>
              </a:rPr>
              <a:t>Mr Jarad of Primary Sports attempted this challenge and he scored 97 bounces with his stronger hand, 99 bounces with alternate hands, and 80 bounces with his weaker hand. Can you beat his scores</a:t>
            </a:r>
            <a:r>
              <a:rPr lang="en-GB" dirty="0"/>
              <a:t>? </a:t>
            </a:r>
          </a:p>
          <a:p>
            <a:pPr algn="ctr"/>
            <a:endParaRPr lang="en-GB" dirty="0"/>
          </a:p>
        </p:txBody>
      </p:sp>
      <p:pic>
        <p:nvPicPr>
          <p:cNvPr id="7" name="Picture 2" descr="Primary Sports &amp; Education">
            <a:extLst>
              <a:ext uri="{FF2B5EF4-FFF2-40B4-BE49-F238E27FC236}">
                <a16:creationId xmlns:a16="http://schemas.microsoft.com/office/drawing/2014/main" id="{C16F8CEE-9CB6-44BF-B2CD-BE6461B138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17846" y="105710"/>
            <a:ext cx="2098163" cy="1091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24649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5FE784C-D39D-47AD-A463-2163C45CC5FB}"/>
              </a:ext>
            </a:extLst>
          </p:cNvPr>
          <p:cNvSpPr txBox="1"/>
          <p:nvPr/>
        </p:nvSpPr>
        <p:spPr>
          <a:xfrm>
            <a:off x="2443039" y="317539"/>
            <a:ext cx="6094674" cy="830997"/>
          </a:xfrm>
          <a:prstGeom prst="rect">
            <a:avLst/>
          </a:prstGeom>
          <a:noFill/>
        </p:spPr>
        <p:txBody>
          <a:bodyPr wrap="square">
            <a:spAutoFit/>
          </a:bodyPr>
          <a:lstStyle/>
          <a:p>
            <a:pPr algn="ctr"/>
            <a:r>
              <a:rPr lang="en-US" sz="4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Shot Put</a:t>
            </a:r>
            <a:endParaRPr lang="en-US" sz="4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5" name="TextBox 4">
            <a:extLst>
              <a:ext uri="{FF2B5EF4-FFF2-40B4-BE49-F238E27FC236}">
                <a16:creationId xmlns:a16="http://schemas.microsoft.com/office/drawing/2014/main" id="{D25C73B0-9B11-4BB6-8DA3-FCB88BBC55BE}"/>
              </a:ext>
            </a:extLst>
          </p:cNvPr>
          <p:cNvSpPr txBox="1"/>
          <p:nvPr/>
        </p:nvSpPr>
        <p:spPr>
          <a:xfrm>
            <a:off x="826936" y="1571526"/>
            <a:ext cx="10193572" cy="1231106"/>
          </a:xfrm>
          <a:prstGeom prst="rect">
            <a:avLst/>
          </a:prstGeom>
          <a:noFill/>
        </p:spPr>
        <p:txBody>
          <a:bodyPr wrap="square" rtlCol="0">
            <a:spAutoFit/>
          </a:bodyPr>
          <a:lstStyle/>
          <a:p>
            <a:r>
              <a:rPr lang="en-US" altLang="en-US" sz="1400" dirty="0">
                <a:latin typeface="Comic Sans MS" panose="030F0702030302020204" pitchFamily="66" charset="0"/>
              </a:rPr>
              <a:t>What is Shot put? What are the world records for Men's and Ladies? What material is used to design the shot put and what is the weight (Men's and Ladies) ?</a:t>
            </a:r>
          </a:p>
          <a:p>
            <a:endParaRPr kumimoji="0" lang="en-US" altLang="en-US" sz="1400" b="0" i="0" u="none" strike="noStrike" cap="none" normalizeH="0" baseline="0" dirty="0">
              <a:ln>
                <a:noFill/>
              </a:ln>
              <a:effectLst/>
              <a:latin typeface="Comic Sans MS" panose="030F0702030302020204" pitchFamily="66" charset="0"/>
            </a:endParaRPr>
          </a:p>
          <a:p>
            <a:r>
              <a:rPr kumimoji="0" lang="en-US" altLang="en-US" sz="1400" b="0" i="0" u="none" strike="noStrike" cap="none" normalizeH="0" baseline="0" dirty="0">
                <a:ln>
                  <a:noFill/>
                </a:ln>
                <a:effectLst/>
                <a:latin typeface="Comic Sans MS" panose="030F0702030302020204" pitchFamily="66" charset="0"/>
              </a:rPr>
              <a:t>For the sake of this activity, use a tennis ball. </a:t>
            </a:r>
          </a:p>
          <a:p>
            <a:endParaRPr lang="en-GB" dirty="0"/>
          </a:p>
        </p:txBody>
      </p:sp>
      <p:sp>
        <p:nvSpPr>
          <p:cNvPr id="7" name="Rectangle 2">
            <a:extLst>
              <a:ext uri="{FF2B5EF4-FFF2-40B4-BE49-F238E27FC236}">
                <a16:creationId xmlns:a16="http://schemas.microsoft.com/office/drawing/2014/main" id="{5117F13B-54FF-405C-B3DC-522659030DAC}"/>
              </a:ext>
            </a:extLst>
          </p:cNvPr>
          <p:cNvSpPr>
            <a:spLocks noChangeArrowheads="1"/>
          </p:cNvSpPr>
          <p:nvPr/>
        </p:nvSpPr>
        <p:spPr bwMode="auto">
          <a:xfrm>
            <a:off x="0" y="-945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 name="TextBox 12">
            <a:extLst>
              <a:ext uri="{FF2B5EF4-FFF2-40B4-BE49-F238E27FC236}">
                <a16:creationId xmlns:a16="http://schemas.microsoft.com/office/drawing/2014/main" id="{BBD3480E-37D2-4C92-A9DB-546F0E3FD55E}"/>
              </a:ext>
            </a:extLst>
          </p:cNvPr>
          <p:cNvSpPr txBox="1"/>
          <p:nvPr/>
        </p:nvSpPr>
        <p:spPr>
          <a:xfrm>
            <a:off x="826936" y="2433870"/>
            <a:ext cx="9175804" cy="830997"/>
          </a:xfrm>
          <a:prstGeom prst="rect">
            <a:avLst/>
          </a:prstGeom>
          <a:noFill/>
        </p:spPr>
        <p:txBody>
          <a:bodyPr wrap="square">
            <a:spAutoFit/>
          </a:bodyPr>
          <a:lstStyle/>
          <a:p>
            <a:r>
              <a:rPr lang="en-GB" sz="1200" dirty="0">
                <a:latin typeface="Comic Sans MS" panose="030F0702030302020204" pitchFamily="66" charset="0"/>
              </a:rPr>
              <a:t>See how far you can put/throw the tennis ball using the correct shot put technique. Set up a tape measure and have the child place their feet shoulder width apart with their left foot (right foot if the child is left handed) on 0cm. When scoring, the score is taken where the tennis ball lands first (not necessarily where the ball ends up). Have 5 attempts and record your best score.  </a:t>
            </a:r>
          </a:p>
        </p:txBody>
      </p:sp>
      <p:sp>
        <p:nvSpPr>
          <p:cNvPr id="16" name="TextBox 15">
            <a:extLst>
              <a:ext uri="{FF2B5EF4-FFF2-40B4-BE49-F238E27FC236}">
                <a16:creationId xmlns:a16="http://schemas.microsoft.com/office/drawing/2014/main" id="{3E799E78-5C63-4248-96F8-D569B6A87256}"/>
              </a:ext>
            </a:extLst>
          </p:cNvPr>
          <p:cNvSpPr txBox="1"/>
          <p:nvPr/>
        </p:nvSpPr>
        <p:spPr>
          <a:xfrm>
            <a:off x="803082" y="3389116"/>
            <a:ext cx="5120640" cy="1384995"/>
          </a:xfrm>
          <a:prstGeom prst="rect">
            <a:avLst/>
          </a:prstGeom>
          <a:noFill/>
        </p:spPr>
        <p:txBody>
          <a:bodyPr wrap="square">
            <a:spAutoFit/>
          </a:bodyPr>
          <a:lstStyle/>
          <a:p>
            <a:r>
              <a:rPr lang="en-GB" sz="1200" dirty="0">
                <a:effectLst/>
                <a:latin typeface="Comic Sans MS" panose="030F0702030302020204" pitchFamily="66" charset="0"/>
                <a:ea typeface="Times New Roman" panose="02020603050405020304" pitchFamily="18" charset="0"/>
              </a:rPr>
              <a:t>Tips</a:t>
            </a:r>
          </a:p>
          <a:p>
            <a:pPr marL="342900" lvl="0" indent="-342900">
              <a:buFont typeface="Symbol" panose="05050102010706020507" pitchFamily="18" charset="2"/>
              <a:buChar char=""/>
            </a:pPr>
            <a:r>
              <a:rPr lang="en-GB" sz="1200" dirty="0">
                <a:effectLst/>
                <a:latin typeface="Comic Sans MS" panose="030F0702030302020204" pitchFamily="66" charset="0"/>
                <a:ea typeface="Times New Roman" panose="02020603050405020304" pitchFamily="18" charset="0"/>
              </a:rPr>
              <a:t>Start weight on back foot</a:t>
            </a:r>
          </a:p>
          <a:p>
            <a:pPr marL="342900" lvl="0" indent="-342900">
              <a:buFont typeface="Symbol" panose="05050102010706020507" pitchFamily="18" charset="2"/>
              <a:buChar char=""/>
            </a:pPr>
            <a:r>
              <a:rPr lang="en-GB" sz="1200" dirty="0">
                <a:latin typeface="Comic Sans MS" panose="030F0702030302020204" pitchFamily="66" charset="0"/>
                <a:ea typeface="Times New Roman" panose="02020603050405020304" pitchFamily="18" charset="0"/>
              </a:rPr>
              <a:t>Place ball under your chin, as shown in the image on the right. </a:t>
            </a:r>
            <a:r>
              <a:rPr lang="en-GB" sz="1200" dirty="0">
                <a:effectLst/>
                <a:latin typeface="Comic Sans MS" panose="030F0702030302020204" pitchFamily="66" charset="0"/>
                <a:ea typeface="Times New Roman" panose="02020603050405020304" pitchFamily="18" charset="0"/>
              </a:rPr>
              <a:t> </a:t>
            </a:r>
          </a:p>
          <a:p>
            <a:pPr marL="342900" lvl="0" indent="-342900">
              <a:buFont typeface="Symbol" panose="05050102010706020507" pitchFamily="18" charset="2"/>
              <a:buChar char=""/>
            </a:pPr>
            <a:r>
              <a:rPr lang="en-GB" sz="1200" dirty="0">
                <a:effectLst/>
                <a:latin typeface="Comic Sans MS" panose="030F0702030302020204" pitchFamily="66" charset="0"/>
                <a:ea typeface="Times New Roman" panose="02020603050405020304" pitchFamily="18" charset="0"/>
              </a:rPr>
              <a:t>Bend knees to give a low stance</a:t>
            </a:r>
          </a:p>
          <a:p>
            <a:pPr marL="342900" lvl="0" indent="-342900">
              <a:buFont typeface="Symbol" panose="05050102010706020507" pitchFamily="18" charset="2"/>
              <a:buChar char=""/>
            </a:pPr>
            <a:r>
              <a:rPr lang="en-GB" sz="1200" dirty="0">
                <a:effectLst/>
                <a:latin typeface="Comic Sans MS" panose="030F0702030302020204" pitchFamily="66" charset="0"/>
                <a:ea typeface="Times New Roman" panose="02020603050405020304" pitchFamily="18" charset="0"/>
              </a:rPr>
              <a:t>Push forward with legs and extend arm to give power</a:t>
            </a:r>
          </a:p>
          <a:p>
            <a:pPr marL="342900" lvl="0" indent="-342900">
              <a:buFont typeface="Symbol" panose="05050102010706020507" pitchFamily="18" charset="2"/>
              <a:buChar char=""/>
            </a:pPr>
            <a:r>
              <a:rPr lang="en-GB" sz="1200" dirty="0">
                <a:effectLst/>
                <a:latin typeface="Comic Sans MS" panose="030F0702030302020204" pitchFamily="66" charset="0"/>
                <a:ea typeface="Times New Roman" panose="02020603050405020304" pitchFamily="18" charset="0"/>
              </a:rPr>
              <a:t>Release at highest point</a:t>
            </a:r>
          </a:p>
          <a:p>
            <a:pPr marL="342900" lvl="0" indent="-342900">
              <a:buFont typeface="Symbol" panose="05050102010706020507" pitchFamily="18" charset="2"/>
              <a:buChar char=""/>
            </a:pPr>
            <a:r>
              <a:rPr lang="en-GB" sz="1200" dirty="0">
                <a:latin typeface="Comic Sans MS" panose="030F0702030302020204" pitchFamily="66" charset="0"/>
                <a:ea typeface="Times New Roman" panose="02020603050405020304" pitchFamily="18" charset="0"/>
              </a:rPr>
              <a:t>If you are unsure, look at the image on the right. </a:t>
            </a:r>
            <a:endParaRPr lang="en-GB" sz="1200" dirty="0">
              <a:effectLst/>
              <a:latin typeface="Comic Sans MS" panose="030F0702030302020204" pitchFamily="66" charset="0"/>
              <a:ea typeface="Times New Roman" panose="02020603050405020304" pitchFamily="18" charset="0"/>
            </a:endParaRPr>
          </a:p>
        </p:txBody>
      </p:sp>
      <p:sp>
        <p:nvSpPr>
          <p:cNvPr id="17" name="TextBox 16">
            <a:extLst>
              <a:ext uri="{FF2B5EF4-FFF2-40B4-BE49-F238E27FC236}">
                <a16:creationId xmlns:a16="http://schemas.microsoft.com/office/drawing/2014/main" id="{A325C2D0-37B8-4AE1-82AE-04108E0EACEF}"/>
              </a:ext>
            </a:extLst>
          </p:cNvPr>
          <p:cNvSpPr txBox="1"/>
          <p:nvPr/>
        </p:nvSpPr>
        <p:spPr>
          <a:xfrm>
            <a:off x="654775" y="4997544"/>
            <a:ext cx="3776870" cy="1661993"/>
          </a:xfrm>
          <a:prstGeom prst="rect">
            <a:avLst/>
          </a:prstGeom>
          <a:solidFill>
            <a:schemeClr val="accent5">
              <a:lumMod val="75000"/>
            </a:schemeClr>
          </a:solidFill>
        </p:spPr>
        <p:txBody>
          <a:bodyPr wrap="square" rtlCol="0">
            <a:spAutoFit/>
          </a:bodyPr>
          <a:lstStyle/>
          <a:p>
            <a:pPr algn="ctr"/>
            <a:r>
              <a:rPr lang="en-GB" sz="1400" dirty="0">
                <a:solidFill>
                  <a:schemeClr val="bg1"/>
                </a:solidFill>
                <a:latin typeface="Comic Sans MS" panose="030F0702030302020204" pitchFamily="66" charset="0"/>
              </a:rPr>
              <a:t>Extra Challenge</a:t>
            </a:r>
          </a:p>
          <a:p>
            <a:pPr algn="ctr"/>
            <a:endParaRPr lang="en-GB" sz="1400" dirty="0">
              <a:solidFill>
                <a:schemeClr val="bg1"/>
              </a:solidFill>
              <a:latin typeface="Comic Sans MS" panose="030F0702030302020204" pitchFamily="66" charset="0"/>
            </a:endParaRPr>
          </a:p>
          <a:p>
            <a:pPr algn="ctr"/>
            <a:r>
              <a:rPr lang="en-GB" sz="1400" dirty="0">
                <a:solidFill>
                  <a:schemeClr val="bg1"/>
                </a:solidFill>
                <a:latin typeface="Comic Sans MS" panose="030F0702030302020204" pitchFamily="66" charset="0"/>
              </a:rPr>
              <a:t>Repeat the process but put/throw with your weaker hand. Remember the start position mentioned above is reversed and you start facing in the opposite direction.</a:t>
            </a:r>
          </a:p>
          <a:p>
            <a:pPr algn="ctr"/>
            <a:endParaRPr lang="en-GB" dirty="0"/>
          </a:p>
        </p:txBody>
      </p:sp>
      <p:pic>
        <p:nvPicPr>
          <p:cNvPr id="1030" name="Picture 6" descr="Shot Put Images, Stock Photos &amp; Vectors | Shutterstock">
            <a:extLst>
              <a:ext uri="{FF2B5EF4-FFF2-40B4-BE49-F238E27FC236}">
                <a16:creationId xmlns:a16="http://schemas.microsoft.com/office/drawing/2014/main" id="{28F44559-C4FE-45EB-80B6-220BF38E74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4297" y="3503362"/>
            <a:ext cx="4015035" cy="13144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9" name="Picture 2" descr="Primary Sports &amp; Education">
            <a:extLst>
              <a:ext uri="{FF2B5EF4-FFF2-40B4-BE49-F238E27FC236}">
                <a16:creationId xmlns:a16="http://schemas.microsoft.com/office/drawing/2014/main" id="{D2CD8365-7EE6-4406-81AE-DA9AF79A10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17846" y="105710"/>
            <a:ext cx="2098163" cy="109104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47CE78D4-FB7F-4D3B-A872-54E4BF950C04}"/>
              </a:ext>
            </a:extLst>
          </p:cNvPr>
          <p:cNvSpPr txBox="1"/>
          <p:nvPr/>
        </p:nvSpPr>
        <p:spPr>
          <a:xfrm>
            <a:off x="6365137" y="5056307"/>
            <a:ext cx="3776870" cy="1661993"/>
          </a:xfrm>
          <a:prstGeom prst="rect">
            <a:avLst/>
          </a:prstGeom>
          <a:solidFill>
            <a:srgbClr val="FFFF00"/>
          </a:solidFill>
        </p:spPr>
        <p:txBody>
          <a:bodyPr wrap="square" rtlCol="0">
            <a:spAutoFit/>
          </a:bodyPr>
          <a:lstStyle/>
          <a:p>
            <a:pPr algn="ctr"/>
            <a:r>
              <a:rPr lang="en-GB" sz="1400" dirty="0">
                <a:solidFill>
                  <a:schemeClr val="bg1"/>
                </a:solidFill>
                <a:latin typeface="Comic Sans MS" panose="030F0702030302020204" pitchFamily="66" charset="0"/>
              </a:rPr>
              <a:t>Beat the teacher.</a:t>
            </a:r>
          </a:p>
          <a:p>
            <a:pPr algn="ctr"/>
            <a:endParaRPr lang="en-GB" sz="1400" dirty="0">
              <a:solidFill>
                <a:schemeClr val="bg1"/>
              </a:solidFill>
              <a:latin typeface="Comic Sans MS" panose="030F0702030302020204" pitchFamily="66" charset="0"/>
            </a:endParaRPr>
          </a:p>
          <a:p>
            <a:pPr algn="ctr"/>
            <a:r>
              <a:rPr lang="en-GB" sz="1400" dirty="0">
                <a:solidFill>
                  <a:schemeClr val="bg1"/>
                </a:solidFill>
                <a:latin typeface="Comic Sans MS" panose="030F0702030302020204" pitchFamily="66" charset="0"/>
              </a:rPr>
              <a:t>Mr Jarad from Primary Sports attempted this challenge and he scored 8.5m with his right hand and 5m with his left hand. Can you beat his scores?</a:t>
            </a:r>
          </a:p>
          <a:p>
            <a:pPr algn="ctr"/>
            <a:endParaRPr lang="en-GB" dirty="0"/>
          </a:p>
        </p:txBody>
      </p:sp>
    </p:spTree>
    <p:extLst>
      <p:ext uri="{BB962C8B-B14F-4D97-AF65-F5344CB8AC3E}">
        <p14:creationId xmlns:p14="http://schemas.microsoft.com/office/powerpoint/2010/main" val="3534659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2604601-7B58-453F-A55A-574A0746F8FC}"/>
              </a:ext>
            </a:extLst>
          </p:cNvPr>
          <p:cNvSpPr txBox="1"/>
          <p:nvPr/>
        </p:nvSpPr>
        <p:spPr>
          <a:xfrm>
            <a:off x="652008" y="2187406"/>
            <a:ext cx="10193572" cy="1661993"/>
          </a:xfrm>
          <a:prstGeom prst="rect">
            <a:avLst/>
          </a:prstGeom>
          <a:solidFill>
            <a:srgbClr val="FF0000"/>
          </a:solidFill>
        </p:spPr>
        <p:txBody>
          <a:bodyPr wrap="square" rtlCol="0">
            <a:spAutoFit/>
          </a:bodyPr>
          <a:lstStyle/>
          <a:p>
            <a:r>
              <a:rPr kumimoji="0" lang="en-US" altLang="en-US" sz="1200" b="0" i="0" u="none" strike="noStrike" cap="none" normalizeH="0" baseline="0" dirty="0">
                <a:ln>
                  <a:noFill/>
                </a:ln>
                <a:solidFill>
                  <a:srgbClr val="000000"/>
                </a:solidFill>
                <a:effectLst/>
                <a:latin typeface="Comic Sans MS" panose="030F0702030302020204" pitchFamily="66" charset="0"/>
              </a:rPr>
              <a:t>The men’s world record for the shot put is 23.12m, set by American athlete Randy Barnes in 1990. Can you answer these questions on the USA?</a:t>
            </a:r>
          </a:p>
          <a:p>
            <a:endParaRPr lang="en-US" altLang="en-US" sz="1200" dirty="0">
              <a:solidFill>
                <a:srgbClr val="000000"/>
              </a:solidFill>
              <a:latin typeface="Comic Sans MS" panose="030F0702030302020204" pitchFamily="66" charset="0"/>
            </a:endParaRPr>
          </a:p>
          <a:p>
            <a:pPr marL="285750" indent="-285750">
              <a:buFont typeface="Arial" panose="020B0604020202020204" pitchFamily="34" charset="0"/>
              <a:buChar char="•"/>
            </a:pPr>
            <a:r>
              <a:rPr kumimoji="0" lang="en-US" altLang="en-US" sz="1200" b="0" i="0" u="none" strike="noStrike" cap="none" normalizeH="0" baseline="0" dirty="0">
                <a:ln>
                  <a:noFill/>
                </a:ln>
                <a:solidFill>
                  <a:srgbClr val="000000"/>
                </a:solidFill>
                <a:effectLst/>
                <a:latin typeface="Comic Sans MS" panose="030F0702030302020204" pitchFamily="66" charset="0"/>
              </a:rPr>
              <a:t>What is the capital city of the USA?</a:t>
            </a:r>
          </a:p>
          <a:p>
            <a:pPr marL="285750" indent="-285750">
              <a:buFont typeface="Arial" panose="020B0604020202020204" pitchFamily="34" charset="0"/>
              <a:buChar char="•"/>
            </a:pPr>
            <a:r>
              <a:rPr lang="en-US" altLang="en-US" sz="1200" dirty="0">
                <a:solidFill>
                  <a:srgbClr val="000000"/>
                </a:solidFill>
                <a:latin typeface="Comic Sans MS" panose="030F0702030302020204" pitchFamily="66" charset="0"/>
              </a:rPr>
              <a:t>Who is the current president of the USA?</a:t>
            </a:r>
          </a:p>
          <a:p>
            <a:pPr marL="285750" indent="-285750">
              <a:buFont typeface="Arial" panose="020B0604020202020204" pitchFamily="34" charset="0"/>
              <a:buChar char="•"/>
            </a:pPr>
            <a:r>
              <a:rPr lang="en-US" altLang="en-US" sz="1200" dirty="0">
                <a:solidFill>
                  <a:srgbClr val="000000"/>
                </a:solidFill>
                <a:latin typeface="Comic Sans MS" panose="030F0702030302020204" pitchFamily="66" charset="0"/>
              </a:rPr>
              <a:t>How many states make up the USA? (Hint, count the number of stars on the flag).</a:t>
            </a:r>
          </a:p>
          <a:p>
            <a:pPr marL="285750" indent="-285750">
              <a:buFont typeface="Arial" panose="020B0604020202020204" pitchFamily="34" charset="0"/>
              <a:buChar char="•"/>
            </a:pPr>
            <a:r>
              <a:rPr lang="en-US" altLang="en-US" sz="1200" dirty="0">
                <a:solidFill>
                  <a:srgbClr val="000000"/>
                </a:solidFill>
                <a:latin typeface="Comic Sans MS" panose="030F0702030302020204" pitchFamily="66" charset="0"/>
              </a:rPr>
              <a:t>The USA is part of which continent? </a:t>
            </a:r>
            <a:r>
              <a:rPr kumimoji="0" lang="en-US" altLang="en-US" sz="1200" b="0" i="0" u="none" strike="noStrike" cap="none" normalizeH="0" baseline="0" dirty="0">
                <a:ln>
                  <a:noFill/>
                </a:ln>
                <a:solidFill>
                  <a:srgbClr val="000000"/>
                </a:solidFill>
                <a:effectLst/>
                <a:latin typeface="Comic Sans MS" panose="030F0702030302020204" pitchFamily="66" charset="0"/>
              </a:rPr>
              <a:t> </a:t>
            </a:r>
            <a:endParaRPr kumimoji="0" lang="en-US" altLang="en-US" sz="1200" b="0" i="0" u="none" strike="noStrike" cap="none" normalizeH="0" baseline="0" dirty="0">
              <a:ln>
                <a:noFill/>
              </a:ln>
              <a:solidFill>
                <a:schemeClr val="tx1"/>
              </a:solidFill>
              <a:effectLst/>
              <a:latin typeface="Comic Sans MS" panose="030F0702030302020204" pitchFamily="66" charset="0"/>
            </a:endParaRPr>
          </a:p>
          <a:p>
            <a:endParaRPr lang="en-GB" dirty="0"/>
          </a:p>
        </p:txBody>
      </p:sp>
      <p:sp>
        <p:nvSpPr>
          <p:cNvPr id="5" name="TextBox 4">
            <a:extLst>
              <a:ext uri="{FF2B5EF4-FFF2-40B4-BE49-F238E27FC236}">
                <a16:creationId xmlns:a16="http://schemas.microsoft.com/office/drawing/2014/main" id="{EE2549F4-73E1-4163-8D7A-794D86DCE7BB}"/>
              </a:ext>
            </a:extLst>
          </p:cNvPr>
          <p:cNvSpPr txBox="1"/>
          <p:nvPr/>
        </p:nvSpPr>
        <p:spPr>
          <a:xfrm>
            <a:off x="652008" y="4888269"/>
            <a:ext cx="10193572" cy="1846659"/>
          </a:xfrm>
          <a:prstGeom prst="rect">
            <a:avLst/>
          </a:prstGeom>
          <a:solidFill>
            <a:schemeClr val="accent2">
              <a:lumMod val="60000"/>
              <a:lumOff val="40000"/>
            </a:schemeClr>
          </a:solidFill>
        </p:spPr>
        <p:txBody>
          <a:bodyPr wrap="square" rtlCol="0">
            <a:spAutoFit/>
          </a:bodyPr>
          <a:lstStyle/>
          <a:p>
            <a:r>
              <a:rPr kumimoji="0" lang="en-US" altLang="en-US" sz="1200" b="0" i="0" u="none" strike="noStrike" cap="none" normalizeH="0" baseline="0" dirty="0">
                <a:ln>
                  <a:noFill/>
                </a:ln>
                <a:solidFill>
                  <a:srgbClr val="000000"/>
                </a:solidFill>
                <a:effectLst/>
                <a:latin typeface="Comic Sans MS" panose="030F0702030302020204" pitchFamily="66" charset="0"/>
              </a:rPr>
              <a:t>The women’s world record for the shot put is 22.63m, set by Russian athlete </a:t>
            </a:r>
            <a:r>
              <a:rPr lang="en-GB" sz="1200" b="0" i="0" dirty="0">
                <a:solidFill>
                  <a:srgbClr val="000000"/>
                </a:solidFill>
                <a:effectLst/>
                <a:latin typeface="Comic Sans MS" panose="030F0702030302020204" pitchFamily="66" charset="0"/>
              </a:rPr>
              <a:t>Natalya </a:t>
            </a:r>
            <a:r>
              <a:rPr lang="en-GB" sz="1200" b="0" i="0" dirty="0" err="1">
                <a:solidFill>
                  <a:srgbClr val="000000"/>
                </a:solidFill>
                <a:effectLst/>
                <a:latin typeface="Comic Sans MS" panose="030F0702030302020204" pitchFamily="66" charset="0"/>
              </a:rPr>
              <a:t>Lisovskaya</a:t>
            </a:r>
            <a:r>
              <a:rPr lang="en-GB" sz="1200" dirty="0">
                <a:solidFill>
                  <a:srgbClr val="000000"/>
                </a:solidFill>
                <a:latin typeface="Comic Sans MS" panose="030F0702030302020204" pitchFamily="66" charset="0"/>
              </a:rPr>
              <a:t> in 1987</a:t>
            </a:r>
            <a:r>
              <a:rPr kumimoji="0" lang="en-US" altLang="en-US" sz="1200" b="0" i="0" u="none" strike="noStrike" cap="none" normalizeH="0" baseline="0" dirty="0">
                <a:ln>
                  <a:noFill/>
                </a:ln>
                <a:solidFill>
                  <a:srgbClr val="000000"/>
                </a:solidFill>
                <a:effectLst/>
                <a:latin typeface="Comic Sans MS" panose="030F0702030302020204" pitchFamily="66" charset="0"/>
              </a:rPr>
              <a:t>. Can you answer these questions on Russia?</a:t>
            </a:r>
          </a:p>
          <a:p>
            <a:endParaRPr lang="en-US" altLang="en-US" sz="1200" dirty="0">
              <a:solidFill>
                <a:srgbClr val="000000"/>
              </a:solidFill>
              <a:latin typeface="Comic Sans MS" panose="030F0702030302020204" pitchFamily="66" charset="0"/>
            </a:endParaRPr>
          </a:p>
          <a:p>
            <a:pPr marL="285750" indent="-285750">
              <a:buFont typeface="Arial" panose="020B0604020202020204" pitchFamily="34" charset="0"/>
              <a:buChar char="•"/>
            </a:pPr>
            <a:r>
              <a:rPr kumimoji="0" lang="en-US" altLang="en-US" sz="1200" b="0" i="0" u="none" strike="noStrike" cap="none" normalizeH="0" baseline="0" dirty="0">
                <a:ln>
                  <a:noFill/>
                </a:ln>
                <a:solidFill>
                  <a:srgbClr val="000000"/>
                </a:solidFill>
                <a:effectLst/>
                <a:latin typeface="Comic Sans MS" panose="030F0702030302020204" pitchFamily="66" charset="0"/>
              </a:rPr>
              <a:t>What is the capital city of Russia?</a:t>
            </a:r>
          </a:p>
          <a:p>
            <a:pPr marL="285750" indent="-285750">
              <a:buFont typeface="Arial" panose="020B0604020202020204" pitchFamily="34" charset="0"/>
              <a:buChar char="•"/>
            </a:pPr>
            <a:r>
              <a:rPr lang="en-US" altLang="en-US" sz="1200" dirty="0">
                <a:solidFill>
                  <a:srgbClr val="000000"/>
                </a:solidFill>
                <a:latin typeface="Comic Sans MS" panose="030F0702030302020204" pitchFamily="66" charset="0"/>
              </a:rPr>
              <a:t>Name the 2 continents that Russia is part of?</a:t>
            </a:r>
          </a:p>
          <a:p>
            <a:pPr marL="285750" indent="-285750">
              <a:buFont typeface="Arial" panose="020B0604020202020204" pitchFamily="34" charset="0"/>
              <a:buChar char="•"/>
            </a:pPr>
            <a:r>
              <a:rPr lang="en-US" altLang="en-US" sz="1200" dirty="0">
                <a:solidFill>
                  <a:srgbClr val="000000"/>
                </a:solidFill>
                <a:latin typeface="Comic Sans MS" panose="030F0702030302020204" pitchFamily="66" charset="0"/>
              </a:rPr>
              <a:t>Does Russia have a president or a monarch (King/Queen)?</a:t>
            </a:r>
          </a:p>
          <a:p>
            <a:pPr marL="285750" indent="-285750">
              <a:buFont typeface="Arial" panose="020B0604020202020204" pitchFamily="34" charset="0"/>
              <a:buChar char="•"/>
            </a:pPr>
            <a:r>
              <a:rPr lang="en-US" altLang="en-US" sz="1200" dirty="0">
                <a:solidFill>
                  <a:srgbClr val="000000"/>
                </a:solidFill>
                <a:latin typeface="Comic Sans MS" panose="030F0702030302020204" pitchFamily="66" charset="0"/>
              </a:rPr>
              <a:t>What is their name?</a:t>
            </a:r>
          </a:p>
          <a:p>
            <a:pPr marL="285750" indent="-285750">
              <a:buFont typeface="Arial" panose="020B0604020202020204" pitchFamily="34" charset="0"/>
              <a:buChar char="•"/>
            </a:pPr>
            <a:endParaRPr lang="en-US" altLang="en-US" sz="1200" dirty="0">
              <a:solidFill>
                <a:srgbClr val="000000"/>
              </a:solidFill>
              <a:latin typeface="Comic Sans MS" panose="030F0702030302020204" pitchFamily="66" charset="0"/>
            </a:endParaRPr>
          </a:p>
          <a:p>
            <a:endParaRPr lang="en-GB" dirty="0"/>
          </a:p>
        </p:txBody>
      </p:sp>
      <p:sp>
        <p:nvSpPr>
          <p:cNvPr id="6" name="TextBox 5">
            <a:extLst>
              <a:ext uri="{FF2B5EF4-FFF2-40B4-BE49-F238E27FC236}">
                <a16:creationId xmlns:a16="http://schemas.microsoft.com/office/drawing/2014/main" id="{E318B76B-7A9A-4ADF-88A1-6FB96CD5A4A2}"/>
              </a:ext>
            </a:extLst>
          </p:cNvPr>
          <p:cNvSpPr txBox="1"/>
          <p:nvPr/>
        </p:nvSpPr>
        <p:spPr>
          <a:xfrm>
            <a:off x="2339672" y="317539"/>
            <a:ext cx="6094674" cy="830997"/>
          </a:xfrm>
          <a:prstGeom prst="rect">
            <a:avLst/>
          </a:prstGeom>
          <a:noFill/>
        </p:spPr>
        <p:txBody>
          <a:bodyPr wrap="square">
            <a:spAutoFit/>
          </a:bodyPr>
          <a:lstStyle/>
          <a:p>
            <a:pPr algn="ctr"/>
            <a:r>
              <a:rPr lang="en-US" sz="4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Extension Task</a:t>
            </a:r>
            <a:endParaRPr lang="en-US" sz="4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7" name="TextBox 6">
            <a:extLst>
              <a:ext uri="{FF2B5EF4-FFF2-40B4-BE49-F238E27FC236}">
                <a16:creationId xmlns:a16="http://schemas.microsoft.com/office/drawing/2014/main" id="{E5497D36-426A-4057-B392-E9F1ADB9D138}"/>
              </a:ext>
            </a:extLst>
          </p:cNvPr>
          <p:cNvSpPr txBox="1"/>
          <p:nvPr/>
        </p:nvSpPr>
        <p:spPr>
          <a:xfrm>
            <a:off x="4177449" y="1252472"/>
            <a:ext cx="1918551" cy="830997"/>
          </a:xfrm>
          <a:prstGeom prst="rect">
            <a:avLst/>
          </a:prstGeom>
          <a:noFill/>
        </p:spPr>
        <p:txBody>
          <a:bodyPr wrap="square">
            <a:spAutoFit/>
          </a:bodyPr>
          <a:lstStyle/>
          <a:p>
            <a:pPr algn="ctr"/>
            <a:r>
              <a:rPr lang="en-US" sz="4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Y3/4</a:t>
            </a:r>
            <a:endParaRPr lang="en-US" sz="4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8" name="TextBox 7">
            <a:extLst>
              <a:ext uri="{FF2B5EF4-FFF2-40B4-BE49-F238E27FC236}">
                <a16:creationId xmlns:a16="http://schemas.microsoft.com/office/drawing/2014/main" id="{D6F3F410-93DC-40A8-9C3D-726076AA6D25}"/>
              </a:ext>
            </a:extLst>
          </p:cNvPr>
          <p:cNvSpPr txBox="1"/>
          <p:nvPr/>
        </p:nvSpPr>
        <p:spPr>
          <a:xfrm>
            <a:off x="4266238" y="3849399"/>
            <a:ext cx="1918551" cy="830997"/>
          </a:xfrm>
          <a:prstGeom prst="rect">
            <a:avLst/>
          </a:prstGeom>
          <a:noFill/>
        </p:spPr>
        <p:txBody>
          <a:bodyPr wrap="square">
            <a:spAutoFit/>
          </a:bodyPr>
          <a:lstStyle/>
          <a:p>
            <a:pPr algn="ctr"/>
            <a:r>
              <a:rPr lang="en-US" sz="4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Y5/6</a:t>
            </a:r>
            <a:endParaRPr lang="en-US" sz="4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10" name="Picture 9">
            <a:extLst>
              <a:ext uri="{FF2B5EF4-FFF2-40B4-BE49-F238E27FC236}">
                <a16:creationId xmlns:a16="http://schemas.microsoft.com/office/drawing/2014/main" id="{6F0A7628-4C92-4A92-BA69-156C52D210C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274339" y="2561828"/>
            <a:ext cx="2155785" cy="1135380"/>
          </a:xfrm>
          <a:prstGeom prst="rect">
            <a:avLst/>
          </a:prstGeom>
          <a:ln>
            <a:solidFill>
              <a:schemeClr val="tx1"/>
            </a:solidFill>
          </a:ln>
        </p:spPr>
      </p:pic>
      <p:pic>
        <p:nvPicPr>
          <p:cNvPr id="13" name="Picture 12">
            <a:extLst>
              <a:ext uri="{FF2B5EF4-FFF2-40B4-BE49-F238E27FC236}">
                <a16:creationId xmlns:a16="http://schemas.microsoft.com/office/drawing/2014/main" id="{36B05229-36E6-4671-996F-C75B51DFF0C2}"/>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208740" y="5277819"/>
            <a:ext cx="2021288" cy="1347525"/>
          </a:xfrm>
          <a:prstGeom prst="rect">
            <a:avLst/>
          </a:prstGeom>
          <a:ln>
            <a:solidFill>
              <a:schemeClr val="tx1"/>
            </a:solidFill>
          </a:ln>
        </p:spPr>
      </p:pic>
      <p:pic>
        <p:nvPicPr>
          <p:cNvPr id="15" name="Picture 2" descr="Primary Sports &amp; Education">
            <a:extLst>
              <a:ext uri="{FF2B5EF4-FFF2-40B4-BE49-F238E27FC236}">
                <a16:creationId xmlns:a16="http://schemas.microsoft.com/office/drawing/2014/main" id="{7F4E0C2D-27F4-4D7B-912B-BA7AD21449A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17846" y="105710"/>
            <a:ext cx="2098163" cy="1091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9580971"/>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220</TotalTime>
  <Words>1053</Words>
  <Application>Microsoft Office PowerPoint</Application>
  <PresentationFormat>Widescreen</PresentationFormat>
  <Paragraphs>127</Paragraphs>
  <Slides>10</Slides>
  <Notes>0</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Arial</vt:lpstr>
      <vt:lpstr>Calibri</vt:lpstr>
      <vt:lpstr>Century Gothic</vt:lpstr>
      <vt:lpstr>Comic Sans MS</vt:lpstr>
      <vt:lpstr>Symbol</vt:lpstr>
      <vt:lpstr>Wingdings 3</vt:lpstr>
      <vt:lpstr>Slice</vt:lpstr>
      <vt:lpstr>PowerPoint Presentation</vt:lpstr>
      <vt:lpstr>PowerPoint Presentation</vt:lpstr>
      <vt:lpstr>PowerPoint Presentation</vt:lpstr>
      <vt:lpstr>PowerPoint Presentation</vt:lpstr>
      <vt:lpstr>Extension Task (Y5/6)</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 Jarad</dc:creator>
  <cp:lastModifiedBy>Marc Troman</cp:lastModifiedBy>
  <cp:revision>27</cp:revision>
  <dcterms:created xsi:type="dcterms:W3CDTF">2021-01-19T13:55:13Z</dcterms:created>
  <dcterms:modified xsi:type="dcterms:W3CDTF">2021-01-28T08:53:42Z</dcterms:modified>
</cp:coreProperties>
</file>